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1"/>
  </p:sldMasterIdLst>
  <p:sldIdLst>
    <p:sldId id="259" r:id="rId2"/>
    <p:sldId id="266" r:id="rId3"/>
    <p:sldId id="260" r:id="rId4"/>
    <p:sldId id="261" r:id="rId5"/>
    <p:sldId id="262" r:id="rId6"/>
    <p:sldId id="263" r:id="rId7"/>
    <p:sldId id="267" r:id="rId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E5262"/>
    <a:srgbClr val="23397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p:scale>
          <a:sx n="75" d="100"/>
          <a:sy n="75" d="100"/>
        </p:scale>
        <p:origin x="58"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98E1E3-A8AD-A46F-DD3B-8910C48762D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84F9FEB3-E31D-426F-791D-607AAE9C536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861D6439-B6F1-8808-2BC3-19C960F67D1A}"/>
              </a:ext>
            </a:extLst>
          </p:cNvPr>
          <p:cNvSpPr>
            <a:spLocks noGrp="1"/>
          </p:cNvSpPr>
          <p:nvPr>
            <p:ph type="dt" sz="half" idx="10"/>
          </p:nvPr>
        </p:nvSpPr>
        <p:spPr/>
        <p:txBody>
          <a:bodyPr/>
          <a:lstStyle/>
          <a:p>
            <a:fld id="{AFB85BD1-FE07-41AF-A588-AFF194CF14BB}" type="datetimeFigureOut">
              <a:rPr lang="en-IN" smtClean="0"/>
              <a:t>08-10-2023</a:t>
            </a:fld>
            <a:endParaRPr lang="en-IN"/>
          </a:p>
        </p:txBody>
      </p:sp>
      <p:sp>
        <p:nvSpPr>
          <p:cNvPr id="5" name="Footer Placeholder 4">
            <a:extLst>
              <a:ext uri="{FF2B5EF4-FFF2-40B4-BE49-F238E27FC236}">
                <a16:creationId xmlns:a16="http://schemas.microsoft.com/office/drawing/2014/main" id="{CDB42F2B-4F5C-5AF6-E9AD-B050205FBD0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A386357-32A5-1725-8E2A-2800BB59B867}"/>
              </a:ext>
            </a:extLst>
          </p:cNvPr>
          <p:cNvSpPr>
            <a:spLocks noGrp="1"/>
          </p:cNvSpPr>
          <p:nvPr>
            <p:ph type="sldNum" sz="quarter" idx="12"/>
          </p:nvPr>
        </p:nvSpPr>
        <p:spPr/>
        <p:txBody>
          <a:bodyPr/>
          <a:lstStyle/>
          <a:p>
            <a:fld id="{B132450C-C640-4F37-9D80-5FC7469BFFA0}" type="slidenum">
              <a:rPr lang="en-IN" smtClean="0"/>
              <a:t>‹#›</a:t>
            </a:fld>
            <a:endParaRPr lang="en-IN"/>
          </a:p>
        </p:txBody>
      </p:sp>
    </p:spTree>
    <p:extLst>
      <p:ext uri="{BB962C8B-B14F-4D97-AF65-F5344CB8AC3E}">
        <p14:creationId xmlns:p14="http://schemas.microsoft.com/office/powerpoint/2010/main" val="20448626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B104B3-1132-9347-B03C-90E2B5F79A30}"/>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6868717D-44ED-E4D6-6D4D-A8D6DE9E408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51729F2-6D89-3505-0331-334D4C92C280}"/>
              </a:ext>
            </a:extLst>
          </p:cNvPr>
          <p:cNvSpPr>
            <a:spLocks noGrp="1"/>
          </p:cNvSpPr>
          <p:nvPr>
            <p:ph type="dt" sz="half" idx="10"/>
          </p:nvPr>
        </p:nvSpPr>
        <p:spPr/>
        <p:txBody>
          <a:bodyPr/>
          <a:lstStyle/>
          <a:p>
            <a:fld id="{AFB85BD1-FE07-41AF-A588-AFF194CF14BB}" type="datetimeFigureOut">
              <a:rPr lang="en-IN" smtClean="0"/>
              <a:t>08-10-2023</a:t>
            </a:fld>
            <a:endParaRPr lang="en-IN"/>
          </a:p>
        </p:txBody>
      </p:sp>
      <p:sp>
        <p:nvSpPr>
          <p:cNvPr id="5" name="Footer Placeholder 4">
            <a:extLst>
              <a:ext uri="{FF2B5EF4-FFF2-40B4-BE49-F238E27FC236}">
                <a16:creationId xmlns:a16="http://schemas.microsoft.com/office/drawing/2014/main" id="{10125874-75BE-2A20-27A6-B9DF13B81E9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FEB47A7-0AF9-3D74-E071-38627195AE6C}"/>
              </a:ext>
            </a:extLst>
          </p:cNvPr>
          <p:cNvSpPr>
            <a:spLocks noGrp="1"/>
          </p:cNvSpPr>
          <p:nvPr>
            <p:ph type="sldNum" sz="quarter" idx="12"/>
          </p:nvPr>
        </p:nvSpPr>
        <p:spPr/>
        <p:txBody>
          <a:bodyPr/>
          <a:lstStyle/>
          <a:p>
            <a:fld id="{B132450C-C640-4F37-9D80-5FC7469BFFA0}" type="slidenum">
              <a:rPr lang="en-IN" smtClean="0"/>
              <a:t>‹#›</a:t>
            </a:fld>
            <a:endParaRPr lang="en-IN"/>
          </a:p>
        </p:txBody>
      </p:sp>
    </p:spTree>
    <p:extLst>
      <p:ext uri="{BB962C8B-B14F-4D97-AF65-F5344CB8AC3E}">
        <p14:creationId xmlns:p14="http://schemas.microsoft.com/office/powerpoint/2010/main" val="30795287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4CA6D5B-EDD7-9687-A320-45AC72622D1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5CF3AF49-4BA8-1927-090B-A3FC9552214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D869ADE-348A-875A-4429-37F349450C50}"/>
              </a:ext>
            </a:extLst>
          </p:cNvPr>
          <p:cNvSpPr>
            <a:spLocks noGrp="1"/>
          </p:cNvSpPr>
          <p:nvPr>
            <p:ph type="dt" sz="half" idx="10"/>
          </p:nvPr>
        </p:nvSpPr>
        <p:spPr/>
        <p:txBody>
          <a:bodyPr/>
          <a:lstStyle/>
          <a:p>
            <a:fld id="{AFB85BD1-FE07-41AF-A588-AFF194CF14BB}" type="datetimeFigureOut">
              <a:rPr lang="en-IN" smtClean="0"/>
              <a:t>08-10-2023</a:t>
            </a:fld>
            <a:endParaRPr lang="en-IN"/>
          </a:p>
        </p:txBody>
      </p:sp>
      <p:sp>
        <p:nvSpPr>
          <p:cNvPr id="5" name="Footer Placeholder 4">
            <a:extLst>
              <a:ext uri="{FF2B5EF4-FFF2-40B4-BE49-F238E27FC236}">
                <a16:creationId xmlns:a16="http://schemas.microsoft.com/office/drawing/2014/main" id="{85ADCCF0-913F-314D-0E9D-9590898FA9D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18178E5-67D9-0EDA-249F-7CCBEB95FE6C}"/>
              </a:ext>
            </a:extLst>
          </p:cNvPr>
          <p:cNvSpPr>
            <a:spLocks noGrp="1"/>
          </p:cNvSpPr>
          <p:nvPr>
            <p:ph type="sldNum" sz="quarter" idx="12"/>
          </p:nvPr>
        </p:nvSpPr>
        <p:spPr/>
        <p:txBody>
          <a:bodyPr/>
          <a:lstStyle/>
          <a:p>
            <a:fld id="{B132450C-C640-4F37-9D80-5FC7469BFFA0}" type="slidenum">
              <a:rPr lang="en-IN" smtClean="0"/>
              <a:t>‹#›</a:t>
            </a:fld>
            <a:endParaRPr lang="en-IN"/>
          </a:p>
        </p:txBody>
      </p:sp>
    </p:spTree>
    <p:extLst>
      <p:ext uri="{BB962C8B-B14F-4D97-AF65-F5344CB8AC3E}">
        <p14:creationId xmlns:p14="http://schemas.microsoft.com/office/powerpoint/2010/main" val="1803342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AE98A5-39F3-5F92-72E3-FEAA4CE924CA}"/>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9BB3E412-B2D8-B736-1861-E225B1AF4A3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464A113-9102-47C7-D0FE-A081ADAB26EA}"/>
              </a:ext>
            </a:extLst>
          </p:cNvPr>
          <p:cNvSpPr>
            <a:spLocks noGrp="1"/>
          </p:cNvSpPr>
          <p:nvPr>
            <p:ph type="dt" sz="half" idx="10"/>
          </p:nvPr>
        </p:nvSpPr>
        <p:spPr/>
        <p:txBody>
          <a:bodyPr/>
          <a:lstStyle/>
          <a:p>
            <a:fld id="{AFB85BD1-FE07-41AF-A588-AFF194CF14BB}" type="datetimeFigureOut">
              <a:rPr lang="en-IN" smtClean="0"/>
              <a:t>08-10-2023</a:t>
            </a:fld>
            <a:endParaRPr lang="en-IN"/>
          </a:p>
        </p:txBody>
      </p:sp>
      <p:sp>
        <p:nvSpPr>
          <p:cNvPr id="5" name="Footer Placeholder 4">
            <a:extLst>
              <a:ext uri="{FF2B5EF4-FFF2-40B4-BE49-F238E27FC236}">
                <a16:creationId xmlns:a16="http://schemas.microsoft.com/office/drawing/2014/main" id="{EEDBA438-7BD6-9702-213E-5865612913D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FE8F4C7-549A-ECA1-791A-52D11EAC5C2E}"/>
              </a:ext>
            </a:extLst>
          </p:cNvPr>
          <p:cNvSpPr>
            <a:spLocks noGrp="1"/>
          </p:cNvSpPr>
          <p:nvPr>
            <p:ph type="sldNum" sz="quarter" idx="12"/>
          </p:nvPr>
        </p:nvSpPr>
        <p:spPr/>
        <p:txBody>
          <a:bodyPr/>
          <a:lstStyle/>
          <a:p>
            <a:fld id="{B132450C-C640-4F37-9D80-5FC7469BFFA0}" type="slidenum">
              <a:rPr lang="en-IN" smtClean="0"/>
              <a:t>‹#›</a:t>
            </a:fld>
            <a:endParaRPr lang="en-IN"/>
          </a:p>
        </p:txBody>
      </p:sp>
    </p:spTree>
    <p:extLst>
      <p:ext uri="{BB962C8B-B14F-4D97-AF65-F5344CB8AC3E}">
        <p14:creationId xmlns:p14="http://schemas.microsoft.com/office/powerpoint/2010/main" val="30281173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93AA5B-4A68-08AB-DDFC-2BCB8EDE92B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879C13C8-CAB0-0210-4793-9B95BE375C6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A9BC566-F278-FB1C-41FC-F11F5E140C76}"/>
              </a:ext>
            </a:extLst>
          </p:cNvPr>
          <p:cNvSpPr>
            <a:spLocks noGrp="1"/>
          </p:cNvSpPr>
          <p:nvPr>
            <p:ph type="dt" sz="half" idx="10"/>
          </p:nvPr>
        </p:nvSpPr>
        <p:spPr/>
        <p:txBody>
          <a:bodyPr/>
          <a:lstStyle/>
          <a:p>
            <a:fld id="{AFB85BD1-FE07-41AF-A588-AFF194CF14BB}" type="datetimeFigureOut">
              <a:rPr lang="en-IN" smtClean="0"/>
              <a:t>08-10-2023</a:t>
            </a:fld>
            <a:endParaRPr lang="en-IN"/>
          </a:p>
        </p:txBody>
      </p:sp>
      <p:sp>
        <p:nvSpPr>
          <p:cNvPr id="5" name="Footer Placeholder 4">
            <a:extLst>
              <a:ext uri="{FF2B5EF4-FFF2-40B4-BE49-F238E27FC236}">
                <a16:creationId xmlns:a16="http://schemas.microsoft.com/office/drawing/2014/main" id="{AF5A421F-56D6-2B63-99E9-0C64B5D6BD4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5E61A91-4D4C-2ACA-D7E7-42478D127892}"/>
              </a:ext>
            </a:extLst>
          </p:cNvPr>
          <p:cNvSpPr>
            <a:spLocks noGrp="1"/>
          </p:cNvSpPr>
          <p:nvPr>
            <p:ph type="sldNum" sz="quarter" idx="12"/>
          </p:nvPr>
        </p:nvSpPr>
        <p:spPr/>
        <p:txBody>
          <a:bodyPr/>
          <a:lstStyle/>
          <a:p>
            <a:fld id="{B132450C-C640-4F37-9D80-5FC7469BFFA0}" type="slidenum">
              <a:rPr lang="en-IN" smtClean="0"/>
              <a:t>‹#›</a:t>
            </a:fld>
            <a:endParaRPr lang="en-IN"/>
          </a:p>
        </p:txBody>
      </p:sp>
    </p:spTree>
    <p:extLst>
      <p:ext uri="{BB962C8B-B14F-4D97-AF65-F5344CB8AC3E}">
        <p14:creationId xmlns:p14="http://schemas.microsoft.com/office/powerpoint/2010/main" val="3470127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9067D-85DA-B4B1-9286-78C760DD4085}"/>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870F6B07-D72D-77A3-A29A-DFE39FD8DC2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97C90741-FF53-0A7F-882C-E8462F54C45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48D9B666-D9A8-07C4-A527-505B6A1FB193}"/>
              </a:ext>
            </a:extLst>
          </p:cNvPr>
          <p:cNvSpPr>
            <a:spLocks noGrp="1"/>
          </p:cNvSpPr>
          <p:nvPr>
            <p:ph type="dt" sz="half" idx="10"/>
          </p:nvPr>
        </p:nvSpPr>
        <p:spPr/>
        <p:txBody>
          <a:bodyPr/>
          <a:lstStyle/>
          <a:p>
            <a:fld id="{AFB85BD1-FE07-41AF-A588-AFF194CF14BB}" type="datetimeFigureOut">
              <a:rPr lang="en-IN" smtClean="0"/>
              <a:t>08-10-2023</a:t>
            </a:fld>
            <a:endParaRPr lang="en-IN"/>
          </a:p>
        </p:txBody>
      </p:sp>
      <p:sp>
        <p:nvSpPr>
          <p:cNvPr id="6" name="Footer Placeholder 5">
            <a:extLst>
              <a:ext uri="{FF2B5EF4-FFF2-40B4-BE49-F238E27FC236}">
                <a16:creationId xmlns:a16="http://schemas.microsoft.com/office/drawing/2014/main" id="{8BC82615-23A0-5DE9-5D00-1F80B863E49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70B192D-EF97-91C9-6F6A-C4EF26F9B3B1}"/>
              </a:ext>
            </a:extLst>
          </p:cNvPr>
          <p:cNvSpPr>
            <a:spLocks noGrp="1"/>
          </p:cNvSpPr>
          <p:nvPr>
            <p:ph type="sldNum" sz="quarter" idx="12"/>
          </p:nvPr>
        </p:nvSpPr>
        <p:spPr/>
        <p:txBody>
          <a:bodyPr/>
          <a:lstStyle/>
          <a:p>
            <a:fld id="{B132450C-C640-4F37-9D80-5FC7469BFFA0}" type="slidenum">
              <a:rPr lang="en-IN" smtClean="0"/>
              <a:t>‹#›</a:t>
            </a:fld>
            <a:endParaRPr lang="en-IN"/>
          </a:p>
        </p:txBody>
      </p:sp>
    </p:spTree>
    <p:extLst>
      <p:ext uri="{BB962C8B-B14F-4D97-AF65-F5344CB8AC3E}">
        <p14:creationId xmlns:p14="http://schemas.microsoft.com/office/powerpoint/2010/main" val="4410562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F67543-DA6A-670A-A815-450759CB892E}"/>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09500BCA-7357-2728-4370-BEA61AD11D5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95B3735-ABFD-F837-B551-313A79AB1E4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F1FE28AD-7767-61B4-23FD-AAE45DF6E4C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6D04500-DD60-FFA2-7E4F-7E4B3590875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185137D-0E07-E6A7-5A10-55DC11EB1686}"/>
              </a:ext>
            </a:extLst>
          </p:cNvPr>
          <p:cNvSpPr>
            <a:spLocks noGrp="1"/>
          </p:cNvSpPr>
          <p:nvPr>
            <p:ph type="dt" sz="half" idx="10"/>
          </p:nvPr>
        </p:nvSpPr>
        <p:spPr/>
        <p:txBody>
          <a:bodyPr/>
          <a:lstStyle/>
          <a:p>
            <a:fld id="{AFB85BD1-FE07-41AF-A588-AFF194CF14BB}" type="datetimeFigureOut">
              <a:rPr lang="en-IN" smtClean="0"/>
              <a:t>08-10-2023</a:t>
            </a:fld>
            <a:endParaRPr lang="en-IN"/>
          </a:p>
        </p:txBody>
      </p:sp>
      <p:sp>
        <p:nvSpPr>
          <p:cNvPr id="8" name="Footer Placeholder 7">
            <a:extLst>
              <a:ext uri="{FF2B5EF4-FFF2-40B4-BE49-F238E27FC236}">
                <a16:creationId xmlns:a16="http://schemas.microsoft.com/office/drawing/2014/main" id="{881246CA-84AF-4FAF-A0EE-DE9BC404AC9A}"/>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97FE97E2-F5A8-BA61-EF41-E78271B19551}"/>
              </a:ext>
            </a:extLst>
          </p:cNvPr>
          <p:cNvSpPr>
            <a:spLocks noGrp="1"/>
          </p:cNvSpPr>
          <p:nvPr>
            <p:ph type="sldNum" sz="quarter" idx="12"/>
          </p:nvPr>
        </p:nvSpPr>
        <p:spPr/>
        <p:txBody>
          <a:bodyPr/>
          <a:lstStyle/>
          <a:p>
            <a:fld id="{B132450C-C640-4F37-9D80-5FC7469BFFA0}" type="slidenum">
              <a:rPr lang="en-IN" smtClean="0"/>
              <a:t>‹#›</a:t>
            </a:fld>
            <a:endParaRPr lang="en-IN"/>
          </a:p>
        </p:txBody>
      </p:sp>
    </p:spTree>
    <p:extLst>
      <p:ext uri="{BB962C8B-B14F-4D97-AF65-F5344CB8AC3E}">
        <p14:creationId xmlns:p14="http://schemas.microsoft.com/office/powerpoint/2010/main" val="29752959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1F54FA-E033-4769-F511-482ADB93457D}"/>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9B182122-35EA-6DDE-00FE-9BE9CF48388F}"/>
              </a:ext>
            </a:extLst>
          </p:cNvPr>
          <p:cNvSpPr>
            <a:spLocks noGrp="1"/>
          </p:cNvSpPr>
          <p:nvPr>
            <p:ph type="dt" sz="half" idx="10"/>
          </p:nvPr>
        </p:nvSpPr>
        <p:spPr/>
        <p:txBody>
          <a:bodyPr/>
          <a:lstStyle/>
          <a:p>
            <a:fld id="{AFB85BD1-FE07-41AF-A588-AFF194CF14BB}" type="datetimeFigureOut">
              <a:rPr lang="en-IN" smtClean="0"/>
              <a:t>08-10-2023</a:t>
            </a:fld>
            <a:endParaRPr lang="en-IN"/>
          </a:p>
        </p:txBody>
      </p:sp>
      <p:sp>
        <p:nvSpPr>
          <p:cNvPr id="4" name="Footer Placeholder 3">
            <a:extLst>
              <a:ext uri="{FF2B5EF4-FFF2-40B4-BE49-F238E27FC236}">
                <a16:creationId xmlns:a16="http://schemas.microsoft.com/office/drawing/2014/main" id="{038DC740-185D-3436-5CF6-070D8C987A13}"/>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B79AAF4D-1A77-DB00-61B3-ECDD2BE8FBEE}"/>
              </a:ext>
            </a:extLst>
          </p:cNvPr>
          <p:cNvSpPr>
            <a:spLocks noGrp="1"/>
          </p:cNvSpPr>
          <p:nvPr>
            <p:ph type="sldNum" sz="quarter" idx="12"/>
          </p:nvPr>
        </p:nvSpPr>
        <p:spPr/>
        <p:txBody>
          <a:bodyPr/>
          <a:lstStyle/>
          <a:p>
            <a:fld id="{B132450C-C640-4F37-9D80-5FC7469BFFA0}" type="slidenum">
              <a:rPr lang="en-IN" smtClean="0"/>
              <a:t>‹#›</a:t>
            </a:fld>
            <a:endParaRPr lang="en-IN"/>
          </a:p>
        </p:txBody>
      </p:sp>
    </p:spTree>
    <p:extLst>
      <p:ext uri="{BB962C8B-B14F-4D97-AF65-F5344CB8AC3E}">
        <p14:creationId xmlns:p14="http://schemas.microsoft.com/office/powerpoint/2010/main" val="11099827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B603646-38DA-302E-C109-57D0E4DE8D04}"/>
              </a:ext>
            </a:extLst>
          </p:cNvPr>
          <p:cNvSpPr>
            <a:spLocks noGrp="1"/>
          </p:cNvSpPr>
          <p:nvPr>
            <p:ph type="dt" sz="half" idx="10"/>
          </p:nvPr>
        </p:nvSpPr>
        <p:spPr/>
        <p:txBody>
          <a:bodyPr/>
          <a:lstStyle/>
          <a:p>
            <a:fld id="{AFB85BD1-FE07-41AF-A588-AFF194CF14BB}" type="datetimeFigureOut">
              <a:rPr lang="en-IN" smtClean="0"/>
              <a:t>08-10-2023</a:t>
            </a:fld>
            <a:endParaRPr lang="en-IN"/>
          </a:p>
        </p:txBody>
      </p:sp>
      <p:sp>
        <p:nvSpPr>
          <p:cNvPr id="3" name="Footer Placeholder 2">
            <a:extLst>
              <a:ext uri="{FF2B5EF4-FFF2-40B4-BE49-F238E27FC236}">
                <a16:creationId xmlns:a16="http://schemas.microsoft.com/office/drawing/2014/main" id="{665215E7-6937-DAED-F4B0-E7D9AC523864}"/>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87E5DB1E-A6BD-4922-6CD9-E81AA95F2896}"/>
              </a:ext>
            </a:extLst>
          </p:cNvPr>
          <p:cNvSpPr>
            <a:spLocks noGrp="1"/>
          </p:cNvSpPr>
          <p:nvPr>
            <p:ph type="sldNum" sz="quarter" idx="12"/>
          </p:nvPr>
        </p:nvSpPr>
        <p:spPr/>
        <p:txBody>
          <a:bodyPr/>
          <a:lstStyle/>
          <a:p>
            <a:fld id="{B132450C-C640-4F37-9D80-5FC7469BFFA0}" type="slidenum">
              <a:rPr lang="en-IN" smtClean="0"/>
              <a:t>‹#›</a:t>
            </a:fld>
            <a:endParaRPr lang="en-IN"/>
          </a:p>
        </p:txBody>
      </p:sp>
    </p:spTree>
    <p:extLst>
      <p:ext uri="{BB962C8B-B14F-4D97-AF65-F5344CB8AC3E}">
        <p14:creationId xmlns:p14="http://schemas.microsoft.com/office/powerpoint/2010/main" val="41888183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15DD69-1B7D-4DFB-F148-059C2BBCAB6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4A1326F5-72CB-DB63-D11E-34977AAA125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193DD31D-786E-2B06-7259-383C0832EB0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F7751AC-D82B-E56E-A4DA-E3B0E4F4EF71}"/>
              </a:ext>
            </a:extLst>
          </p:cNvPr>
          <p:cNvSpPr>
            <a:spLocks noGrp="1"/>
          </p:cNvSpPr>
          <p:nvPr>
            <p:ph type="dt" sz="half" idx="10"/>
          </p:nvPr>
        </p:nvSpPr>
        <p:spPr/>
        <p:txBody>
          <a:bodyPr/>
          <a:lstStyle/>
          <a:p>
            <a:fld id="{AFB85BD1-FE07-41AF-A588-AFF194CF14BB}" type="datetimeFigureOut">
              <a:rPr lang="en-IN" smtClean="0"/>
              <a:t>08-10-2023</a:t>
            </a:fld>
            <a:endParaRPr lang="en-IN"/>
          </a:p>
        </p:txBody>
      </p:sp>
      <p:sp>
        <p:nvSpPr>
          <p:cNvPr id="6" name="Footer Placeholder 5">
            <a:extLst>
              <a:ext uri="{FF2B5EF4-FFF2-40B4-BE49-F238E27FC236}">
                <a16:creationId xmlns:a16="http://schemas.microsoft.com/office/drawing/2014/main" id="{31E60670-9ED8-DCE2-2D28-7402985DC84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E79FDECE-5476-83C1-7735-993EC95F0446}"/>
              </a:ext>
            </a:extLst>
          </p:cNvPr>
          <p:cNvSpPr>
            <a:spLocks noGrp="1"/>
          </p:cNvSpPr>
          <p:nvPr>
            <p:ph type="sldNum" sz="quarter" idx="12"/>
          </p:nvPr>
        </p:nvSpPr>
        <p:spPr/>
        <p:txBody>
          <a:bodyPr/>
          <a:lstStyle/>
          <a:p>
            <a:fld id="{B132450C-C640-4F37-9D80-5FC7469BFFA0}" type="slidenum">
              <a:rPr lang="en-IN" smtClean="0"/>
              <a:t>‹#›</a:t>
            </a:fld>
            <a:endParaRPr lang="en-IN"/>
          </a:p>
        </p:txBody>
      </p:sp>
    </p:spTree>
    <p:extLst>
      <p:ext uri="{BB962C8B-B14F-4D97-AF65-F5344CB8AC3E}">
        <p14:creationId xmlns:p14="http://schemas.microsoft.com/office/powerpoint/2010/main" val="14132972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918FE1-5668-B574-901A-EF06891A485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A86BACF3-5027-8208-F3B7-E7A28FE8FB6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703A52D1-230A-8C4D-93BF-47AD9BCBF2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8649C44-F3A5-BCE7-83C6-706527CAC8B0}"/>
              </a:ext>
            </a:extLst>
          </p:cNvPr>
          <p:cNvSpPr>
            <a:spLocks noGrp="1"/>
          </p:cNvSpPr>
          <p:nvPr>
            <p:ph type="dt" sz="half" idx="10"/>
          </p:nvPr>
        </p:nvSpPr>
        <p:spPr/>
        <p:txBody>
          <a:bodyPr/>
          <a:lstStyle/>
          <a:p>
            <a:fld id="{AFB85BD1-FE07-41AF-A588-AFF194CF14BB}" type="datetimeFigureOut">
              <a:rPr lang="en-IN" smtClean="0"/>
              <a:t>08-10-2023</a:t>
            </a:fld>
            <a:endParaRPr lang="en-IN"/>
          </a:p>
        </p:txBody>
      </p:sp>
      <p:sp>
        <p:nvSpPr>
          <p:cNvPr id="6" name="Footer Placeholder 5">
            <a:extLst>
              <a:ext uri="{FF2B5EF4-FFF2-40B4-BE49-F238E27FC236}">
                <a16:creationId xmlns:a16="http://schemas.microsoft.com/office/drawing/2014/main" id="{9B397EEB-2EB5-AA9F-9EAF-8F7F57E0728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290AA7AF-F5FF-5567-ECAB-2D0351E9C0F7}"/>
              </a:ext>
            </a:extLst>
          </p:cNvPr>
          <p:cNvSpPr>
            <a:spLocks noGrp="1"/>
          </p:cNvSpPr>
          <p:nvPr>
            <p:ph type="sldNum" sz="quarter" idx="12"/>
          </p:nvPr>
        </p:nvSpPr>
        <p:spPr/>
        <p:txBody>
          <a:bodyPr/>
          <a:lstStyle/>
          <a:p>
            <a:fld id="{B132450C-C640-4F37-9D80-5FC7469BFFA0}" type="slidenum">
              <a:rPr lang="en-IN" smtClean="0"/>
              <a:t>‹#›</a:t>
            </a:fld>
            <a:endParaRPr lang="en-IN"/>
          </a:p>
        </p:txBody>
      </p:sp>
    </p:spTree>
    <p:extLst>
      <p:ext uri="{BB962C8B-B14F-4D97-AF65-F5344CB8AC3E}">
        <p14:creationId xmlns:p14="http://schemas.microsoft.com/office/powerpoint/2010/main" val="26928877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2A9FCE2-FF88-5FE7-A3CC-37F7EE9A2A3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0C2D5E9A-E21E-2BD6-553A-2A7CBA62BD5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FEB0D84-EF7E-7DA4-53AA-FE337336FB5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FB85BD1-FE07-41AF-A588-AFF194CF14BB}" type="datetimeFigureOut">
              <a:rPr lang="en-IN" smtClean="0"/>
              <a:t>08-10-2023</a:t>
            </a:fld>
            <a:endParaRPr lang="en-IN"/>
          </a:p>
        </p:txBody>
      </p:sp>
      <p:sp>
        <p:nvSpPr>
          <p:cNvPr id="5" name="Footer Placeholder 4">
            <a:extLst>
              <a:ext uri="{FF2B5EF4-FFF2-40B4-BE49-F238E27FC236}">
                <a16:creationId xmlns:a16="http://schemas.microsoft.com/office/drawing/2014/main" id="{DCA9CAEB-149F-9B59-3146-25F29F2E292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86B03E48-0DFC-ED05-2915-B1C9C0482A1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132450C-C640-4F37-9D80-5FC7469BFFA0}" type="slidenum">
              <a:rPr lang="en-IN" smtClean="0"/>
              <a:t>‹#›</a:t>
            </a:fld>
            <a:endParaRPr lang="en-IN"/>
          </a:p>
        </p:txBody>
      </p:sp>
    </p:spTree>
    <p:extLst>
      <p:ext uri="{BB962C8B-B14F-4D97-AF65-F5344CB8AC3E}">
        <p14:creationId xmlns:p14="http://schemas.microsoft.com/office/powerpoint/2010/main" val="1410925241"/>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hyperlink" Target="https://www.britannica.com/place/Moon" TargetMode="External"/><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hyperlink" Target="https://www.britannica.com/place/Sun" TargetMode="External"/><Relationship Id="rId4" Type="http://schemas.openxmlformats.org/officeDocument/2006/relationships/hyperlink" Target="https://www.britannica.com/place/Earth" TargetMode="External"/></Relationships>
</file>

<file path=ppt/slides/_rels/slide7.xml.rels><?xml version="1.0" encoding="UTF-8" standalone="yes"?>
<Relationships xmlns="http://schemas.openxmlformats.org/package/2006/relationships"><Relationship Id="rId3" Type="http://schemas.microsoft.com/office/2007/relationships/media" Target="../media/media2.mp4"/><Relationship Id="rId7" Type="http://schemas.openxmlformats.org/officeDocument/2006/relationships/image" Target="../media/image6.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5.png"/><Relationship Id="rId5" Type="http://schemas.openxmlformats.org/officeDocument/2006/relationships/slideLayout" Target="../slideLayouts/slideLayout7.xml"/><Relationship Id="rId4" Type="http://schemas.openxmlformats.org/officeDocument/2006/relationships/video" Target="../media/media2.mp4"/></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E505196-8265-715E-18F4-B000226B3AFC}"/>
              </a:ext>
            </a:extLst>
          </p:cNvPr>
          <p:cNvPicPr>
            <a:picLocks noChangeAspect="1"/>
          </p:cNvPicPr>
          <p:nvPr/>
        </p:nvPicPr>
        <p:blipFill>
          <a:blip r:embed="rId2"/>
          <a:stretch>
            <a:fill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DC6CFBB1-1AF6-57A3-6C08-B3D346B9C5CA}"/>
              </a:ext>
            </a:extLst>
          </p:cNvPr>
          <p:cNvSpPr txBox="1"/>
          <p:nvPr/>
        </p:nvSpPr>
        <p:spPr>
          <a:xfrm>
            <a:off x="540382" y="228339"/>
            <a:ext cx="6538843" cy="461665"/>
          </a:xfrm>
          <a:prstGeom prst="rect">
            <a:avLst/>
          </a:prstGeom>
          <a:noFill/>
        </p:spPr>
        <p:txBody>
          <a:bodyPr wrap="square">
            <a:spAutoFit/>
          </a:bodyPr>
          <a:lstStyle/>
          <a:p>
            <a:r>
              <a:rPr lang="en-IN" sz="2400" dirty="0">
                <a:solidFill>
                  <a:schemeClr val="bg1"/>
                </a:solidFill>
                <a:latin typeface="Times New Roman" panose="02020603050405020304" pitchFamily="18" charset="0"/>
                <a:cs typeface="Times New Roman" panose="02020603050405020304" pitchFamily="18" charset="0"/>
              </a:rPr>
              <a:t>Project Tittle – Eclipses : Perspective is Everything</a:t>
            </a:r>
          </a:p>
        </p:txBody>
      </p:sp>
      <p:sp>
        <p:nvSpPr>
          <p:cNvPr id="6" name="TextBox 5">
            <a:extLst>
              <a:ext uri="{FF2B5EF4-FFF2-40B4-BE49-F238E27FC236}">
                <a16:creationId xmlns:a16="http://schemas.microsoft.com/office/drawing/2014/main" id="{D1CFBEC4-265D-8D82-9234-F36A3FF0B8C9}"/>
              </a:ext>
            </a:extLst>
          </p:cNvPr>
          <p:cNvSpPr txBox="1"/>
          <p:nvPr/>
        </p:nvSpPr>
        <p:spPr>
          <a:xfrm>
            <a:off x="6990736" y="1357077"/>
            <a:ext cx="6174658" cy="461665"/>
          </a:xfrm>
          <a:prstGeom prst="rect">
            <a:avLst/>
          </a:prstGeom>
          <a:noFill/>
        </p:spPr>
        <p:txBody>
          <a:bodyPr wrap="square">
            <a:spAutoFit/>
          </a:bodyPr>
          <a:lstStyle/>
          <a:p>
            <a:r>
              <a:rPr lang="en-IN" sz="2400" dirty="0">
                <a:solidFill>
                  <a:schemeClr val="bg1"/>
                </a:solidFill>
                <a:latin typeface="Times New Roman" panose="02020603050405020304" pitchFamily="18" charset="0"/>
                <a:cs typeface="Times New Roman" panose="02020603050405020304" pitchFamily="18" charset="0"/>
              </a:rPr>
              <a:t>Team Name : Little Thinkers</a:t>
            </a:r>
          </a:p>
        </p:txBody>
      </p:sp>
      <p:sp>
        <p:nvSpPr>
          <p:cNvPr id="7" name="TextBox 6">
            <a:extLst>
              <a:ext uri="{FF2B5EF4-FFF2-40B4-BE49-F238E27FC236}">
                <a16:creationId xmlns:a16="http://schemas.microsoft.com/office/drawing/2014/main" id="{9A6BDF94-35CF-1A07-EF57-46A7FA595B8F}"/>
              </a:ext>
            </a:extLst>
          </p:cNvPr>
          <p:cNvSpPr txBox="1"/>
          <p:nvPr/>
        </p:nvSpPr>
        <p:spPr>
          <a:xfrm flipH="1">
            <a:off x="7979089" y="1949557"/>
            <a:ext cx="3908481" cy="369332"/>
          </a:xfrm>
          <a:prstGeom prst="rect">
            <a:avLst/>
          </a:prstGeom>
          <a:noFill/>
        </p:spPr>
        <p:txBody>
          <a:bodyPr wrap="square" rtlCol="0">
            <a:spAutoFit/>
          </a:bodyPr>
          <a:lstStyle/>
          <a:p>
            <a:r>
              <a:rPr lang="en-IN" dirty="0" err="1">
                <a:solidFill>
                  <a:schemeClr val="bg1"/>
                </a:solidFill>
                <a:latin typeface="Times New Roman" panose="02020603050405020304" pitchFamily="18" charset="0"/>
                <a:cs typeface="Times New Roman" panose="02020603050405020304" pitchFamily="18" charset="0"/>
              </a:rPr>
              <a:t>R.Priyadharshini</a:t>
            </a:r>
            <a:r>
              <a:rPr lang="en-IN" dirty="0">
                <a:solidFill>
                  <a:schemeClr val="bg1"/>
                </a:solidFill>
                <a:latin typeface="Times New Roman" panose="02020603050405020304" pitchFamily="18" charset="0"/>
                <a:cs typeface="Times New Roman" panose="02020603050405020304" pitchFamily="18" charset="0"/>
              </a:rPr>
              <a:t> </a:t>
            </a:r>
          </a:p>
        </p:txBody>
      </p:sp>
      <p:sp>
        <p:nvSpPr>
          <p:cNvPr id="8" name="TextBox 7">
            <a:extLst>
              <a:ext uri="{FF2B5EF4-FFF2-40B4-BE49-F238E27FC236}">
                <a16:creationId xmlns:a16="http://schemas.microsoft.com/office/drawing/2014/main" id="{9CB8D9CB-7AD5-F117-88A4-2D6DC3BB52B8}"/>
              </a:ext>
            </a:extLst>
          </p:cNvPr>
          <p:cNvSpPr txBox="1"/>
          <p:nvPr/>
        </p:nvSpPr>
        <p:spPr>
          <a:xfrm>
            <a:off x="7998703" y="2318889"/>
            <a:ext cx="2951922" cy="369332"/>
          </a:xfrm>
          <a:prstGeom prst="rect">
            <a:avLst/>
          </a:prstGeom>
          <a:noFill/>
        </p:spPr>
        <p:txBody>
          <a:bodyPr wrap="square" rtlCol="0">
            <a:spAutoFit/>
          </a:bodyPr>
          <a:lstStyle/>
          <a:p>
            <a:r>
              <a:rPr lang="en-IN" dirty="0" err="1">
                <a:solidFill>
                  <a:schemeClr val="bg2"/>
                </a:solidFill>
                <a:latin typeface="Times New Roman" panose="02020603050405020304" pitchFamily="18" charset="0"/>
                <a:cs typeface="Times New Roman" panose="02020603050405020304" pitchFamily="18" charset="0"/>
              </a:rPr>
              <a:t>D.Vishwapriya</a:t>
            </a:r>
            <a:endParaRPr lang="en-IN" dirty="0">
              <a:solidFill>
                <a:schemeClr val="bg2"/>
              </a:solidFill>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AEADE96A-DA0A-90CA-1857-416FEED39BB2}"/>
              </a:ext>
            </a:extLst>
          </p:cNvPr>
          <p:cNvSpPr txBox="1"/>
          <p:nvPr/>
        </p:nvSpPr>
        <p:spPr>
          <a:xfrm>
            <a:off x="7998703" y="2688221"/>
            <a:ext cx="2435087" cy="369332"/>
          </a:xfrm>
          <a:prstGeom prst="rect">
            <a:avLst/>
          </a:prstGeom>
          <a:noFill/>
        </p:spPr>
        <p:txBody>
          <a:bodyPr wrap="square" rtlCol="0">
            <a:spAutoFit/>
          </a:bodyPr>
          <a:lstStyle/>
          <a:p>
            <a:r>
              <a:rPr lang="en-IN" dirty="0" err="1">
                <a:solidFill>
                  <a:schemeClr val="bg2"/>
                </a:solidFill>
                <a:latin typeface="Times New Roman" panose="02020603050405020304" pitchFamily="18" charset="0"/>
                <a:cs typeface="Times New Roman" panose="02020603050405020304" pitchFamily="18" charset="0"/>
              </a:rPr>
              <a:t>K.S.Saranya</a:t>
            </a:r>
            <a:endParaRPr lang="en-IN" dirty="0">
              <a:solidFill>
                <a:schemeClr val="bg2"/>
              </a:solidFill>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BBE4DA27-6F4D-FDE3-C704-40DFBF6744AF}"/>
              </a:ext>
            </a:extLst>
          </p:cNvPr>
          <p:cNvSpPr txBox="1"/>
          <p:nvPr/>
        </p:nvSpPr>
        <p:spPr>
          <a:xfrm>
            <a:off x="8000416" y="3057553"/>
            <a:ext cx="3905054" cy="369332"/>
          </a:xfrm>
          <a:prstGeom prst="rect">
            <a:avLst/>
          </a:prstGeom>
          <a:noFill/>
        </p:spPr>
        <p:txBody>
          <a:bodyPr wrap="square" rtlCol="0">
            <a:spAutoFit/>
          </a:bodyPr>
          <a:lstStyle/>
          <a:p>
            <a:r>
              <a:rPr lang="en-IN" dirty="0" err="1">
                <a:solidFill>
                  <a:schemeClr val="bg2"/>
                </a:solidFill>
                <a:latin typeface="Times New Roman" panose="02020603050405020304" pitchFamily="18" charset="0"/>
                <a:cs typeface="Times New Roman" panose="02020603050405020304" pitchFamily="18" charset="0"/>
              </a:rPr>
              <a:t>A.Haripriya</a:t>
            </a:r>
            <a:endParaRPr lang="en-IN" dirty="0">
              <a:solidFill>
                <a:schemeClr val="bg2"/>
              </a:solidFill>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0DC45DEB-B438-938A-ADC7-78BACF2F93A9}"/>
              </a:ext>
            </a:extLst>
          </p:cNvPr>
          <p:cNvSpPr txBox="1"/>
          <p:nvPr/>
        </p:nvSpPr>
        <p:spPr>
          <a:xfrm>
            <a:off x="7890242" y="3419200"/>
            <a:ext cx="3785784" cy="369332"/>
          </a:xfrm>
          <a:prstGeom prst="rect">
            <a:avLst/>
          </a:prstGeom>
          <a:noFill/>
        </p:spPr>
        <p:txBody>
          <a:bodyPr wrap="square" rtlCol="0">
            <a:spAutoFit/>
          </a:bodyPr>
          <a:lstStyle/>
          <a:p>
            <a:r>
              <a:rPr lang="en-IN" dirty="0">
                <a:solidFill>
                  <a:schemeClr val="bg2"/>
                </a:solidFill>
                <a:latin typeface="Times New Roman" panose="02020603050405020304" pitchFamily="18" charset="0"/>
                <a:cs typeface="Times New Roman" panose="02020603050405020304" pitchFamily="18" charset="0"/>
              </a:rPr>
              <a:t>  </a:t>
            </a:r>
            <a:r>
              <a:rPr lang="en-IN" dirty="0" err="1">
                <a:solidFill>
                  <a:schemeClr val="bg2"/>
                </a:solidFill>
                <a:latin typeface="Times New Roman" panose="02020603050405020304" pitchFamily="18" charset="0"/>
                <a:cs typeface="Times New Roman" panose="02020603050405020304" pitchFamily="18" charset="0"/>
              </a:rPr>
              <a:t>Y.Dhanalakshmi</a:t>
            </a:r>
            <a:endParaRPr lang="en-IN" dirty="0">
              <a:solidFill>
                <a:schemeClr val="bg2"/>
              </a:solidFill>
              <a:latin typeface="Times New Roman" panose="02020603050405020304" pitchFamily="18" charset="0"/>
              <a:cs typeface="Times New Roman" panose="02020603050405020304" pitchFamily="18" charset="0"/>
            </a:endParaRPr>
          </a:p>
        </p:txBody>
      </p:sp>
      <p:sp>
        <p:nvSpPr>
          <p:cNvPr id="14" name="TextBox 13">
            <a:extLst>
              <a:ext uri="{FF2B5EF4-FFF2-40B4-BE49-F238E27FC236}">
                <a16:creationId xmlns:a16="http://schemas.microsoft.com/office/drawing/2014/main" id="{C78C55AA-785F-1300-C5EC-DEABBE14600A}"/>
              </a:ext>
            </a:extLst>
          </p:cNvPr>
          <p:cNvSpPr txBox="1"/>
          <p:nvPr/>
        </p:nvSpPr>
        <p:spPr>
          <a:xfrm flipH="1">
            <a:off x="7998703" y="3801692"/>
            <a:ext cx="2005780" cy="369332"/>
          </a:xfrm>
          <a:prstGeom prst="rect">
            <a:avLst/>
          </a:prstGeom>
          <a:noFill/>
        </p:spPr>
        <p:txBody>
          <a:bodyPr wrap="square" rtlCol="0">
            <a:spAutoFit/>
          </a:bodyPr>
          <a:lstStyle/>
          <a:p>
            <a:r>
              <a:rPr lang="en-IN" dirty="0" err="1">
                <a:solidFill>
                  <a:schemeClr val="bg1">
                    <a:lumMod val="95000"/>
                  </a:schemeClr>
                </a:solidFill>
                <a:latin typeface="Times New Roman" panose="02020603050405020304" pitchFamily="18" charset="0"/>
                <a:cs typeface="Times New Roman" panose="02020603050405020304" pitchFamily="18" charset="0"/>
              </a:rPr>
              <a:t>G.Mariselvi</a:t>
            </a:r>
            <a:endParaRPr lang="en-IN" dirty="0">
              <a:solidFill>
                <a:schemeClr val="bg1">
                  <a:lumMod val="9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668435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29C3BAF-086D-5689-BD38-A4E9BE1E5274}"/>
              </a:ext>
            </a:extLst>
          </p:cNvPr>
          <p:cNvPicPr>
            <a:picLocks noChangeAspect="1"/>
          </p:cNvPicPr>
          <p:nvPr/>
        </p:nvPicPr>
        <p:blipFill>
          <a:blip r:embed="rId2"/>
          <a:stretch>
            <a:fillRect/>
          </a:stretch>
        </p:blipFill>
        <p:spPr>
          <a:xfrm rot="10800000">
            <a:off x="0" y="-137649"/>
            <a:ext cx="12436711" cy="6995649"/>
          </a:xfrm>
          <a:prstGeom prst="rect">
            <a:avLst/>
          </a:prstGeom>
        </p:spPr>
      </p:pic>
      <p:sp>
        <p:nvSpPr>
          <p:cNvPr id="6" name="TextBox 5">
            <a:extLst>
              <a:ext uri="{FF2B5EF4-FFF2-40B4-BE49-F238E27FC236}">
                <a16:creationId xmlns:a16="http://schemas.microsoft.com/office/drawing/2014/main" id="{6E3D9F94-8D5A-BF27-1635-089D9D41520A}"/>
              </a:ext>
            </a:extLst>
          </p:cNvPr>
          <p:cNvSpPr txBox="1"/>
          <p:nvPr/>
        </p:nvSpPr>
        <p:spPr>
          <a:xfrm>
            <a:off x="226143" y="147484"/>
            <a:ext cx="11690554" cy="523220"/>
          </a:xfrm>
          <a:prstGeom prst="rect">
            <a:avLst/>
          </a:prstGeom>
          <a:noFill/>
        </p:spPr>
        <p:txBody>
          <a:bodyPr wrap="square" rtlCol="0">
            <a:spAutoFit/>
          </a:bodyPr>
          <a:lstStyle/>
          <a:p>
            <a:r>
              <a:rPr lang="en-IN" sz="2800" dirty="0">
                <a:solidFill>
                  <a:schemeClr val="bg2"/>
                </a:solidFill>
                <a:latin typeface="Times New Roman" panose="02020603050405020304" pitchFamily="18" charset="0"/>
                <a:cs typeface="Times New Roman" panose="02020603050405020304" pitchFamily="18" charset="0"/>
              </a:rPr>
              <a:t>Description about our project :</a:t>
            </a:r>
          </a:p>
        </p:txBody>
      </p:sp>
      <p:sp>
        <p:nvSpPr>
          <p:cNvPr id="7" name="TextBox 6">
            <a:extLst>
              <a:ext uri="{FF2B5EF4-FFF2-40B4-BE49-F238E27FC236}">
                <a16:creationId xmlns:a16="http://schemas.microsoft.com/office/drawing/2014/main" id="{C2DF1C92-D3F7-98EF-7A53-4D14E4139D0C}"/>
              </a:ext>
            </a:extLst>
          </p:cNvPr>
          <p:cNvSpPr txBox="1"/>
          <p:nvPr/>
        </p:nvSpPr>
        <p:spPr>
          <a:xfrm rot="10800000" flipH="1" flipV="1">
            <a:off x="471948" y="304859"/>
            <a:ext cx="11572568" cy="1661993"/>
          </a:xfrm>
          <a:prstGeom prst="rect">
            <a:avLst/>
          </a:prstGeom>
          <a:noFill/>
        </p:spPr>
        <p:txBody>
          <a:bodyPr wrap="square" rtlCol="0">
            <a:spAutoFit/>
          </a:bodyPr>
          <a:lstStyle/>
          <a:p>
            <a:endParaRPr lang="en-IN" sz="2400" dirty="0">
              <a:solidFill>
                <a:schemeClr val="bg2"/>
              </a:solidFill>
            </a:endParaRPr>
          </a:p>
          <a:p>
            <a:r>
              <a:rPr lang="en-IN" sz="2400" dirty="0">
                <a:solidFill>
                  <a:schemeClr val="bg2"/>
                </a:solidFill>
              </a:rPr>
              <a:t>Working Model :</a:t>
            </a:r>
          </a:p>
          <a:p>
            <a:r>
              <a:rPr lang="en-IN" dirty="0">
                <a:solidFill>
                  <a:schemeClr val="bg2"/>
                </a:solidFill>
              </a:rPr>
              <a:t>     </a:t>
            </a:r>
          </a:p>
          <a:p>
            <a:r>
              <a:rPr lang="en-IN" dirty="0">
                <a:solidFill>
                  <a:schemeClr val="bg2"/>
                </a:solidFill>
              </a:rPr>
              <a:t>     In  your challenge we built a working model for eclipse both the solar and the lunar </a:t>
            </a:r>
            <a:r>
              <a:rPr lang="en-IN" dirty="0" err="1">
                <a:solidFill>
                  <a:schemeClr val="bg2"/>
                </a:solidFill>
              </a:rPr>
              <a:t>ecplise</a:t>
            </a:r>
            <a:r>
              <a:rPr lang="en-IN" dirty="0">
                <a:solidFill>
                  <a:schemeClr val="bg2"/>
                </a:solidFill>
              </a:rPr>
              <a:t> . In this model elaborates detail about the eclipse  </a:t>
            </a:r>
          </a:p>
        </p:txBody>
      </p:sp>
      <p:sp>
        <p:nvSpPr>
          <p:cNvPr id="8" name="TextBox 7">
            <a:extLst>
              <a:ext uri="{FF2B5EF4-FFF2-40B4-BE49-F238E27FC236}">
                <a16:creationId xmlns:a16="http://schemas.microsoft.com/office/drawing/2014/main" id="{C2D1B76A-AAC7-F216-F2BE-819A31349AB5}"/>
              </a:ext>
            </a:extLst>
          </p:cNvPr>
          <p:cNvSpPr txBox="1"/>
          <p:nvPr/>
        </p:nvSpPr>
        <p:spPr>
          <a:xfrm>
            <a:off x="476865" y="2124227"/>
            <a:ext cx="11238270" cy="1323439"/>
          </a:xfrm>
          <a:prstGeom prst="rect">
            <a:avLst/>
          </a:prstGeom>
          <a:noFill/>
        </p:spPr>
        <p:txBody>
          <a:bodyPr wrap="square" rtlCol="0">
            <a:spAutoFit/>
          </a:bodyPr>
          <a:lstStyle/>
          <a:p>
            <a:r>
              <a:rPr lang="en-IN" sz="2000" dirty="0">
                <a:solidFill>
                  <a:schemeClr val="bg2"/>
                </a:solidFill>
                <a:latin typeface="Times New Roman" panose="02020603050405020304" pitchFamily="18" charset="0"/>
                <a:cs typeface="Times New Roman" panose="02020603050405020304" pitchFamily="18" charset="0"/>
              </a:rPr>
              <a:t>Code Developing :</a:t>
            </a:r>
          </a:p>
          <a:p>
            <a:r>
              <a:rPr lang="en-IN" sz="2000" dirty="0">
                <a:solidFill>
                  <a:schemeClr val="bg2"/>
                </a:solidFill>
                <a:latin typeface="Times New Roman" panose="02020603050405020304" pitchFamily="18" charset="0"/>
                <a:cs typeface="Times New Roman" panose="02020603050405020304" pitchFamily="18" charset="0"/>
              </a:rPr>
              <a:t>   </a:t>
            </a:r>
          </a:p>
          <a:p>
            <a:r>
              <a:rPr lang="en-IN" sz="2000" dirty="0">
                <a:solidFill>
                  <a:schemeClr val="bg2"/>
                </a:solidFill>
                <a:latin typeface="Times New Roman" panose="02020603050405020304" pitchFamily="18" charset="0"/>
                <a:cs typeface="Times New Roman" panose="02020603050405020304" pitchFamily="18" charset="0"/>
              </a:rPr>
              <a:t>    We develop a code using python libraries to demonstrate the lunar and solar </a:t>
            </a:r>
            <a:r>
              <a:rPr lang="en-IN" sz="2000" dirty="0" err="1">
                <a:solidFill>
                  <a:schemeClr val="bg2"/>
                </a:solidFill>
                <a:latin typeface="Times New Roman" panose="02020603050405020304" pitchFamily="18" charset="0"/>
                <a:cs typeface="Times New Roman" panose="02020603050405020304" pitchFamily="18" charset="0"/>
              </a:rPr>
              <a:t>ecplise</a:t>
            </a:r>
            <a:r>
              <a:rPr lang="en-IN" sz="2000" dirty="0">
                <a:solidFill>
                  <a:schemeClr val="bg2"/>
                </a:solidFill>
                <a:latin typeface="Times New Roman" panose="02020603050405020304" pitchFamily="18" charset="0"/>
                <a:cs typeface="Times New Roman" panose="02020603050405020304" pitchFamily="18" charset="0"/>
              </a:rPr>
              <a:t> . In the results of this  code we can visual see the eclipse .</a:t>
            </a:r>
          </a:p>
        </p:txBody>
      </p:sp>
    </p:spTree>
    <p:extLst>
      <p:ext uri="{BB962C8B-B14F-4D97-AF65-F5344CB8AC3E}">
        <p14:creationId xmlns:p14="http://schemas.microsoft.com/office/powerpoint/2010/main" val="31573083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3BB23A9-7C5F-08F2-2361-9B75FBC24EFA}"/>
              </a:ext>
            </a:extLst>
          </p:cNvPr>
          <p:cNvPicPr>
            <a:picLocks noChangeAspect="1"/>
          </p:cNvPicPr>
          <p:nvPr/>
        </p:nvPicPr>
        <p:blipFill>
          <a:blip r:embed="rId2"/>
          <a:stretch>
            <a:fillRect/>
          </a:stretch>
        </p:blipFill>
        <p:spPr>
          <a:xfrm>
            <a:off x="0" y="0"/>
            <a:ext cx="12192000" cy="6858000"/>
          </a:xfrm>
          <a:prstGeom prst="rect">
            <a:avLst/>
          </a:prstGeom>
        </p:spPr>
      </p:pic>
      <p:sp>
        <p:nvSpPr>
          <p:cNvPr id="5" name="TextBox 4">
            <a:extLst>
              <a:ext uri="{FF2B5EF4-FFF2-40B4-BE49-F238E27FC236}">
                <a16:creationId xmlns:a16="http://schemas.microsoft.com/office/drawing/2014/main" id="{97E561B6-AF03-3055-C402-45AFB5A0A90F}"/>
              </a:ext>
            </a:extLst>
          </p:cNvPr>
          <p:cNvSpPr txBox="1"/>
          <p:nvPr/>
        </p:nvSpPr>
        <p:spPr>
          <a:xfrm>
            <a:off x="688257" y="493812"/>
            <a:ext cx="6172200" cy="523220"/>
          </a:xfrm>
          <a:prstGeom prst="rect">
            <a:avLst/>
          </a:prstGeom>
          <a:noFill/>
        </p:spPr>
        <p:txBody>
          <a:bodyPr wrap="square">
            <a:spAutoFit/>
          </a:bodyPr>
          <a:lstStyle/>
          <a:p>
            <a:r>
              <a:rPr lang="en-IN" sz="2800" dirty="0">
                <a:solidFill>
                  <a:schemeClr val="bg1"/>
                </a:solidFill>
                <a:latin typeface="Times New Roman" panose="02020603050405020304" pitchFamily="18" charset="0"/>
                <a:cs typeface="Times New Roman" panose="02020603050405020304" pitchFamily="18" charset="0"/>
              </a:rPr>
              <a:t>How do eclipses occur ?</a:t>
            </a:r>
          </a:p>
        </p:txBody>
      </p:sp>
      <p:sp>
        <p:nvSpPr>
          <p:cNvPr id="9" name="TextBox 8">
            <a:extLst>
              <a:ext uri="{FF2B5EF4-FFF2-40B4-BE49-F238E27FC236}">
                <a16:creationId xmlns:a16="http://schemas.microsoft.com/office/drawing/2014/main" id="{0DEE6E28-787D-88A2-CD0A-A099B002E8EE}"/>
              </a:ext>
            </a:extLst>
          </p:cNvPr>
          <p:cNvSpPr txBox="1"/>
          <p:nvPr/>
        </p:nvSpPr>
        <p:spPr>
          <a:xfrm>
            <a:off x="1022556" y="1050288"/>
            <a:ext cx="10815483" cy="923330"/>
          </a:xfrm>
          <a:prstGeom prst="rect">
            <a:avLst/>
          </a:prstGeom>
          <a:noFill/>
        </p:spPr>
        <p:txBody>
          <a:bodyPr wrap="square">
            <a:spAutoFit/>
          </a:bodyPr>
          <a:lstStyle/>
          <a:p>
            <a:r>
              <a:rPr lang="en-US" b="0" i="0" dirty="0">
                <a:solidFill>
                  <a:srgbClr val="E8EAED"/>
                </a:solidFill>
                <a:effectLst/>
                <a:latin typeface="Google Sans"/>
              </a:rPr>
              <a:t>A solar eclipse happens </a:t>
            </a:r>
            <a:r>
              <a:rPr lang="en-US" b="0" i="0" dirty="0">
                <a:solidFill>
                  <a:srgbClr val="E2EEFF"/>
                </a:solidFill>
                <a:effectLst/>
                <a:latin typeface="Google Sans"/>
              </a:rPr>
              <a:t>when the Moon passes between the Sun and Earth, casting a shadow on Earth that either fully or partially blocks the Sun's light in some areas</a:t>
            </a:r>
            <a:r>
              <a:rPr lang="en-US" b="0" i="0" dirty="0">
                <a:solidFill>
                  <a:srgbClr val="E8EAED"/>
                </a:solidFill>
                <a:effectLst/>
                <a:latin typeface="Google Sans"/>
              </a:rPr>
              <a:t>. This only happens occasionally, because the Moon doesn't orbit in the exact same plane as the Sun and Earth do.</a:t>
            </a:r>
            <a:endParaRPr lang="en-IN" dirty="0"/>
          </a:p>
        </p:txBody>
      </p:sp>
      <p:sp>
        <p:nvSpPr>
          <p:cNvPr id="11" name="TextBox 10">
            <a:extLst>
              <a:ext uri="{FF2B5EF4-FFF2-40B4-BE49-F238E27FC236}">
                <a16:creationId xmlns:a16="http://schemas.microsoft.com/office/drawing/2014/main" id="{BE800734-8129-81F4-0FA2-0463EAFF8DC8}"/>
              </a:ext>
            </a:extLst>
          </p:cNvPr>
          <p:cNvSpPr txBox="1"/>
          <p:nvPr/>
        </p:nvSpPr>
        <p:spPr>
          <a:xfrm flipH="1">
            <a:off x="688257" y="2006874"/>
            <a:ext cx="10815484" cy="523220"/>
          </a:xfrm>
          <a:prstGeom prst="rect">
            <a:avLst/>
          </a:prstGeom>
          <a:noFill/>
        </p:spPr>
        <p:txBody>
          <a:bodyPr wrap="square" rtlCol="0">
            <a:spAutoFit/>
          </a:bodyPr>
          <a:lstStyle/>
          <a:p>
            <a:r>
              <a:rPr lang="en-IN" sz="2800" dirty="0">
                <a:solidFill>
                  <a:schemeClr val="bg2"/>
                </a:solidFill>
                <a:latin typeface="Times New Roman" panose="02020603050405020304" pitchFamily="18" charset="0"/>
                <a:cs typeface="Times New Roman" panose="02020603050405020304" pitchFamily="18" charset="0"/>
              </a:rPr>
              <a:t>Why do only some people on Earth see an eclipse at a given time ?</a:t>
            </a:r>
          </a:p>
        </p:txBody>
      </p:sp>
      <p:sp>
        <p:nvSpPr>
          <p:cNvPr id="13" name="TextBox 12">
            <a:extLst>
              <a:ext uri="{FF2B5EF4-FFF2-40B4-BE49-F238E27FC236}">
                <a16:creationId xmlns:a16="http://schemas.microsoft.com/office/drawing/2014/main" id="{582E6E3A-179E-1F39-FB73-64061C894E18}"/>
              </a:ext>
            </a:extLst>
          </p:cNvPr>
          <p:cNvSpPr txBox="1"/>
          <p:nvPr/>
        </p:nvSpPr>
        <p:spPr>
          <a:xfrm>
            <a:off x="1111044" y="2563350"/>
            <a:ext cx="10726995" cy="2031325"/>
          </a:xfrm>
          <a:prstGeom prst="rect">
            <a:avLst/>
          </a:prstGeom>
          <a:noFill/>
        </p:spPr>
        <p:txBody>
          <a:bodyPr wrap="square">
            <a:spAutoFit/>
          </a:bodyPr>
          <a:lstStyle/>
          <a:p>
            <a:pPr algn="l"/>
            <a:r>
              <a:rPr lang="en-US" b="0" i="0" dirty="0">
                <a:solidFill>
                  <a:schemeClr val="bg2"/>
                </a:solidFill>
                <a:effectLst/>
                <a:latin typeface="Times New Roman" panose="02020603050405020304" pitchFamily="18" charset="0"/>
                <a:cs typeface="Times New Roman" panose="02020603050405020304" pitchFamily="18" charset="0"/>
              </a:rPr>
              <a:t>              A solar eclipse occurs when the Moon comes between Earth and the Sun. In this process, the moon casts a shadow over Earth. The moon moves over the sun during the day and it becomes dark as the sunlight gets blocked.</a:t>
            </a:r>
          </a:p>
          <a:p>
            <a:pPr algn="l"/>
            <a:r>
              <a:rPr lang="en-US" b="0" i="0" dirty="0">
                <a:solidFill>
                  <a:schemeClr val="bg2"/>
                </a:solidFill>
                <a:effectLst/>
                <a:latin typeface="Times New Roman" panose="02020603050405020304" pitchFamily="18" charset="0"/>
                <a:cs typeface="Times New Roman" panose="02020603050405020304" pitchFamily="18" charset="0"/>
              </a:rPr>
              <a:t>Since Moon is smaller as compared to the Sun and Earth, its shadow on Earth isn’t very big. As a result, only some places on the planet get to witness the phenomenon. People who are on the sunny side of Earth and in the path of the moon’s shadow can see the solar eclipse, while others miss it.</a:t>
            </a:r>
          </a:p>
          <a:p>
            <a:br>
              <a:rPr lang="en-US" dirty="0"/>
            </a:br>
            <a:endParaRPr lang="en-IN" dirty="0"/>
          </a:p>
        </p:txBody>
      </p:sp>
      <p:sp>
        <p:nvSpPr>
          <p:cNvPr id="15" name="TextBox 14">
            <a:extLst>
              <a:ext uri="{FF2B5EF4-FFF2-40B4-BE49-F238E27FC236}">
                <a16:creationId xmlns:a16="http://schemas.microsoft.com/office/drawing/2014/main" id="{5D673719-DFE5-C2DB-CEF2-D0EABBE445B0}"/>
              </a:ext>
            </a:extLst>
          </p:cNvPr>
          <p:cNvSpPr txBox="1"/>
          <p:nvPr/>
        </p:nvSpPr>
        <p:spPr>
          <a:xfrm>
            <a:off x="1111044" y="4060723"/>
            <a:ext cx="10599175" cy="2031325"/>
          </a:xfrm>
          <a:prstGeom prst="rect">
            <a:avLst/>
          </a:prstGeom>
          <a:noFill/>
        </p:spPr>
        <p:txBody>
          <a:bodyPr wrap="square">
            <a:spAutoFit/>
          </a:bodyPr>
          <a:lstStyle/>
          <a:p>
            <a:pPr algn="l" rtl="0"/>
            <a:r>
              <a:rPr lang="en-US" b="0" i="0" dirty="0">
                <a:solidFill>
                  <a:schemeClr val="bg2"/>
                </a:solidFill>
                <a:effectLst/>
                <a:latin typeface="-apple-system"/>
              </a:rPr>
              <a:t>                A lunar eclipse will be visible to anyone who can see the moon in the sky. At any given instant, the moon is above the horizon for about half the Earth. Since a lunar eclipse can only occur during a full moon, then the half of the Earth that can see the moon at any instant is roughly the half that is experiencing nighttime.</a:t>
            </a:r>
          </a:p>
          <a:p>
            <a:pPr algn="l" rtl="0"/>
            <a:r>
              <a:rPr lang="en-US" b="0" i="0" dirty="0">
                <a:solidFill>
                  <a:schemeClr val="bg2"/>
                </a:solidFill>
                <a:effectLst/>
                <a:latin typeface="-apple-system"/>
              </a:rPr>
              <a:t>So, if a lunar eclipse occurred only took an instant to occur, then about half the Earth — the part for whom it is night — could see it.</a:t>
            </a:r>
          </a:p>
          <a:p>
            <a:br>
              <a:rPr lang="en-US" dirty="0"/>
            </a:br>
            <a:endParaRPr lang="en-IN" dirty="0"/>
          </a:p>
        </p:txBody>
      </p:sp>
    </p:spTree>
    <p:extLst>
      <p:ext uri="{BB962C8B-B14F-4D97-AF65-F5344CB8AC3E}">
        <p14:creationId xmlns:p14="http://schemas.microsoft.com/office/powerpoint/2010/main" val="6817124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0426972-266A-9AF3-6A34-95BBEF55F08D}"/>
              </a:ext>
            </a:extLst>
          </p:cNvPr>
          <p:cNvSpPr/>
          <p:nvPr/>
        </p:nvSpPr>
        <p:spPr>
          <a:xfrm>
            <a:off x="0" y="0"/>
            <a:ext cx="6864393" cy="692608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4" name="Rectangle 1">
            <a:extLst>
              <a:ext uri="{FF2B5EF4-FFF2-40B4-BE49-F238E27FC236}">
                <a16:creationId xmlns:a16="http://schemas.microsoft.com/office/drawing/2014/main" id="{06BEC34D-ED42-E4E7-C90E-9A0470CF8335}"/>
              </a:ext>
            </a:extLst>
          </p:cNvPr>
          <p:cNvSpPr>
            <a:spLocks noChangeArrowheads="1"/>
          </p:cNvSpPr>
          <p:nvPr/>
        </p:nvSpPr>
        <p:spPr bwMode="auto">
          <a:xfrm>
            <a:off x="0" y="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200" b="0" i="0" u="none" strike="noStrike" cap="none" normalizeH="0" baseline="0" dirty="0">
                <a:ln>
                  <a:noFill/>
                </a:ln>
                <a:solidFill>
                  <a:srgbClr val="1B1B1B"/>
                </a:solidFill>
                <a:effectLst/>
                <a:latin typeface="Public Sans Web"/>
              </a:rPr>
            </a:br>
            <a:r>
              <a:rPr kumimoji="0" lang="en-US" altLang="en-US" sz="1200" b="0" i="0" u="none" strike="noStrike" cap="none" normalizeH="0" baseline="0" dirty="0">
                <a:ln>
                  <a:noFill/>
                </a:ln>
                <a:solidFill>
                  <a:srgbClr val="1B1B1B"/>
                </a:solidFill>
                <a:effectLst/>
                <a:latin typeface="Public Sans Web"/>
              </a:rPr>
              <a:t>  </a:t>
            </a:r>
            <a:r>
              <a:rPr kumimoji="0" lang="en-US" altLang="en-US" sz="21600" b="0" i="0" u="none" strike="noStrike" cap="none" normalizeH="0" baseline="0" dirty="0">
                <a:ln>
                  <a:noFill/>
                </a:ln>
                <a:solidFill>
                  <a:srgbClr val="1B1B1B"/>
                </a:solidFill>
                <a:effectLst/>
                <a:latin typeface="Public Sans Web"/>
              </a:rPr>
              <a:t>          </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1B1B1B"/>
                </a:solidFill>
                <a:effectLst/>
                <a:latin typeface="Public Sans Web"/>
              </a:rPr>
              <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4098" name="Picture 2" descr="Animation of the Moon moving between the Sun and Earth">
            <a:extLst>
              <a:ext uri="{FF2B5EF4-FFF2-40B4-BE49-F238E27FC236}">
                <a16:creationId xmlns:a16="http://schemas.microsoft.com/office/drawing/2014/main" id="{2D1B2F7E-2F96-5C34-A5AC-0212C065A1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46406" y="0"/>
            <a:ext cx="5445593" cy="685799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2E17050-FFAF-AB71-0080-E032706203ED}"/>
              </a:ext>
            </a:extLst>
          </p:cNvPr>
          <p:cNvSpPr txBox="1"/>
          <p:nvPr/>
        </p:nvSpPr>
        <p:spPr>
          <a:xfrm>
            <a:off x="0" y="0"/>
            <a:ext cx="6449961" cy="6740307"/>
          </a:xfrm>
          <a:prstGeom prst="rect">
            <a:avLst/>
          </a:prstGeom>
          <a:noFill/>
        </p:spPr>
        <p:txBody>
          <a:bodyPr wrap="square">
            <a:spAutoFit/>
          </a:bodyPr>
          <a:lstStyle/>
          <a:p>
            <a:pPr algn="l"/>
            <a:r>
              <a:rPr lang="en-US" b="1" dirty="0">
                <a:solidFill>
                  <a:schemeClr val="bg1">
                    <a:lumMod val="95000"/>
                  </a:schemeClr>
                </a:solidFill>
                <a:latin typeface="inter"/>
              </a:rPr>
              <a:t>  How to lunar eclipse occur ?</a:t>
            </a:r>
          </a:p>
          <a:p>
            <a:pPr algn="l"/>
            <a:r>
              <a:rPr lang="en-US" b="0" i="0" dirty="0">
                <a:solidFill>
                  <a:schemeClr val="bg1">
                    <a:lumMod val="95000"/>
                  </a:schemeClr>
                </a:solidFill>
                <a:effectLst/>
                <a:latin typeface="Times New Roman" panose="02020603050405020304" pitchFamily="18" charset="0"/>
                <a:cs typeface="Times New Roman" panose="02020603050405020304" pitchFamily="18" charset="0"/>
              </a:rPr>
              <a:t>    The Moon moves in an orbit around Earth. At the same time,   Earth orbits the Sun. Sometimes Earth moves between the Sun and the Moon. When this happens, Earth blocks the sunlight that normally is reflected by the Moon. </a:t>
            </a:r>
            <a:r>
              <a:rPr lang="en-US" b="0" i="0" dirty="0">
                <a:solidFill>
                  <a:schemeClr val="bg2"/>
                </a:solidFill>
                <a:effectLst/>
                <a:latin typeface="Times New Roman" panose="02020603050405020304" pitchFamily="18" charset="0"/>
                <a:cs typeface="Times New Roman" panose="02020603050405020304" pitchFamily="18" charset="0"/>
              </a:rPr>
              <a:t>There are two types of lunar eclipses:</a:t>
            </a:r>
          </a:p>
          <a:p>
            <a:pPr algn="l">
              <a:buFont typeface="+mj-lt"/>
              <a:buAutoNum type="arabicPeriod"/>
            </a:pPr>
            <a:r>
              <a:rPr lang="en-US" b="0" i="0" dirty="0">
                <a:solidFill>
                  <a:schemeClr val="bg2"/>
                </a:solidFill>
                <a:effectLst/>
                <a:latin typeface="Times New Roman" panose="02020603050405020304" pitchFamily="18" charset="0"/>
                <a:cs typeface="Times New Roman" panose="02020603050405020304" pitchFamily="18" charset="0"/>
              </a:rPr>
              <a:t>Total lunar eclipse.</a:t>
            </a:r>
          </a:p>
          <a:p>
            <a:pPr algn="l">
              <a:buFont typeface="+mj-lt"/>
              <a:buAutoNum type="arabicPeriod"/>
            </a:pPr>
            <a:r>
              <a:rPr lang="en-US" b="0" i="0" dirty="0">
                <a:solidFill>
                  <a:schemeClr val="bg2"/>
                </a:solidFill>
                <a:effectLst/>
                <a:latin typeface="Times New Roman" panose="02020603050405020304" pitchFamily="18" charset="0"/>
                <a:cs typeface="Times New Roman" panose="02020603050405020304" pitchFamily="18" charset="0"/>
              </a:rPr>
              <a:t>Partial lunar eclipse.</a:t>
            </a:r>
          </a:p>
          <a:p>
            <a:pPr algn="l"/>
            <a:r>
              <a:rPr lang="en-US" b="0" i="0" dirty="0">
                <a:solidFill>
                  <a:schemeClr val="bg2"/>
                </a:solidFill>
                <a:effectLst/>
                <a:latin typeface="Times New Roman" panose="02020603050405020304" pitchFamily="18" charset="0"/>
                <a:cs typeface="Times New Roman" panose="02020603050405020304" pitchFamily="18" charset="0"/>
              </a:rPr>
              <a:t>A total lunar eclipse occurs when the Moon and the Sun are on exact opposite sides of Earth. Although the Moon is in Earth’s shadow, some sunlight reaches the Moon. The sunlight passes through Earth’s atmosphere, which filters out most of the blue light. This makes the Moon appear red to people on Earth.</a:t>
            </a:r>
          </a:p>
          <a:p>
            <a:pPr algn="l"/>
            <a:r>
              <a:rPr lang="en-US" b="0" i="0" dirty="0">
                <a:solidFill>
                  <a:schemeClr val="bg2"/>
                </a:solidFill>
                <a:effectLst/>
                <a:latin typeface="Times New Roman" panose="02020603050405020304" pitchFamily="18" charset="0"/>
                <a:cs typeface="Times New Roman" panose="02020603050405020304" pitchFamily="18" charset="0"/>
              </a:rPr>
              <a:t>A partial lunar eclipse happens when part of the Moon enters Earth’s shadow. In a partial eclipse, Earth’s shadow appears very dark on the side of the Moon facing Earth. What people see from Earth during a partial lunar eclipse depends on how the Sun, Earth and Moon align.</a:t>
            </a:r>
          </a:p>
          <a:p>
            <a:pPr algn="l"/>
            <a:r>
              <a:rPr lang="en-US" b="0" i="0" dirty="0">
                <a:solidFill>
                  <a:schemeClr val="bg2"/>
                </a:solidFill>
                <a:effectLst/>
                <a:latin typeface="Times New Roman" panose="02020603050405020304" pitchFamily="18" charset="0"/>
                <a:cs typeface="Times New Roman" panose="02020603050405020304" pitchFamily="18" charset="0"/>
              </a:rPr>
              <a:t>A lunar eclipse usually lasts for a few hours. At least two partial lunar eclipses happen every year, but total lunar eclipses are rare. It is safe to look at a lunar eclipse</a:t>
            </a:r>
            <a:r>
              <a:rPr lang="en-US" b="0" i="0" dirty="0">
                <a:solidFill>
                  <a:srgbClr val="1B1B1B"/>
                </a:solidFill>
                <a:effectLst/>
                <a:latin typeface="Times New Roman" panose="02020603050405020304" pitchFamily="18" charset="0"/>
                <a:cs typeface="Times New Roman" panose="02020603050405020304" pitchFamily="18" charset="0"/>
              </a:rPr>
              <a:t>.</a:t>
            </a:r>
          </a:p>
          <a:p>
            <a:pPr algn="l"/>
            <a:endParaRPr lang="en-US" b="0" i="0" dirty="0">
              <a:solidFill>
                <a:schemeClr val="bg2"/>
              </a:solidFill>
              <a:effectLst/>
              <a:latin typeface="Times New Roman" panose="02020603050405020304" pitchFamily="18" charset="0"/>
              <a:cs typeface="Times New Roman" panose="02020603050405020304" pitchFamily="18" charset="0"/>
            </a:endParaRPr>
          </a:p>
          <a:p>
            <a:pPr algn="l"/>
            <a:br>
              <a:rPr lang="en-US" b="0" i="0" dirty="0">
                <a:solidFill>
                  <a:schemeClr val="bg2"/>
                </a:solidFill>
                <a:effectLst/>
                <a:latin typeface="Public Sans Web"/>
              </a:rPr>
            </a:br>
            <a:endParaRPr lang="en-US" b="0" i="0" dirty="0">
              <a:solidFill>
                <a:schemeClr val="bg2"/>
              </a:solidFill>
              <a:effectLst/>
              <a:latin typeface="Public Sans Web"/>
            </a:endParaRPr>
          </a:p>
        </p:txBody>
      </p:sp>
    </p:spTree>
    <p:extLst>
      <p:ext uri="{BB962C8B-B14F-4D97-AF65-F5344CB8AC3E}">
        <p14:creationId xmlns:p14="http://schemas.microsoft.com/office/powerpoint/2010/main" val="29152022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1A90A7-F7A2-E724-69B6-E5438D8FE461}"/>
              </a:ext>
            </a:extLst>
          </p:cNvPr>
          <p:cNvSpPr/>
          <p:nvPr/>
        </p:nvSpPr>
        <p:spPr>
          <a:xfrm>
            <a:off x="-117988" y="0"/>
            <a:ext cx="12309987" cy="692608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pic>
        <p:nvPicPr>
          <p:cNvPr id="5121" name="Picture 1" descr="Animation of the Moon moving between the Sun and Earth">
            <a:extLst>
              <a:ext uri="{FF2B5EF4-FFF2-40B4-BE49-F238E27FC236}">
                <a16:creationId xmlns:a16="http://schemas.microsoft.com/office/drawing/2014/main" id="{107F891D-822E-69E7-6494-84804DFE2E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1"/>
            <a:ext cx="6095999" cy="692608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92A1428F-82AB-D148-41E6-8EF423479ADF}"/>
              </a:ext>
            </a:extLst>
          </p:cNvPr>
          <p:cNvSpPr>
            <a:spLocks noChangeArrowheads="1"/>
          </p:cNvSpPr>
          <p:nvPr/>
        </p:nvSpPr>
        <p:spPr bwMode="auto">
          <a:xfrm>
            <a:off x="0" y="-300307"/>
            <a:ext cx="23882088"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 name="TextBox 4">
            <a:extLst>
              <a:ext uri="{FF2B5EF4-FFF2-40B4-BE49-F238E27FC236}">
                <a16:creationId xmlns:a16="http://schemas.microsoft.com/office/drawing/2014/main" id="{EE81CF97-01B7-0DB6-B785-6ACF0EBA882F}"/>
              </a:ext>
            </a:extLst>
          </p:cNvPr>
          <p:cNvSpPr txBox="1"/>
          <p:nvPr/>
        </p:nvSpPr>
        <p:spPr>
          <a:xfrm>
            <a:off x="0" y="-26485"/>
            <a:ext cx="6095998" cy="7017306"/>
          </a:xfrm>
          <a:prstGeom prst="rect">
            <a:avLst/>
          </a:prstGeom>
          <a:noFill/>
        </p:spPr>
        <p:txBody>
          <a:bodyPr wrap="square">
            <a:spAutoFit/>
          </a:bodyPr>
          <a:lstStyle/>
          <a:p>
            <a:pPr algn="l"/>
            <a:r>
              <a:rPr lang="en-US" sz="2400" b="1" i="0" dirty="0">
                <a:solidFill>
                  <a:schemeClr val="bg1"/>
                </a:solidFill>
                <a:effectLst/>
                <a:latin typeface="Times New Roman" panose="02020603050405020304" pitchFamily="18" charset="0"/>
                <a:cs typeface="Times New Roman" panose="02020603050405020304" pitchFamily="18" charset="0"/>
              </a:rPr>
              <a:t>What is a Solar Eclipse?</a:t>
            </a:r>
          </a:p>
          <a:p>
            <a:pPr algn="l"/>
            <a:endParaRPr lang="en-US" sz="1200" b="1" i="0" dirty="0">
              <a:solidFill>
                <a:schemeClr val="bg1"/>
              </a:solidFill>
              <a:effectLst/>
              <a:latin typeface="Times New Roman" panose="02020603050405020304" pitchFamily="18" charset="0"/>
              <a:cs typeface="Times New Roman" panose="02020603050405020304" pitchFamily="18" charset="0"/>
            </a:endParaRPr>
          </a:p>
          <a:p>
            <a:pPr algn="l"/>
            <a:r>
              <a:rPr lang="en-US" sz="1200" b="0" i="0" dirty="0">
                <a:solidFill>
                  <a:schemeClr val="bg1"/>
                </a:solidFill>
                <a:effectLst/>
                <a:latin typeface="Times New Roman" panose="02020603050405020304" pitchFamily="18" charset="0"/>
                <a:cs typeface="Times New Roman" panose="02020603050405020304" pitchFamily="18" charset="0"/>
              </a:rPr>
              <a:t>       </a:t>
            </a:r>
            <a:r>
              <a:rPr lang="en-US" b="0" i="0" dirty="0">
                <a:solidFill>
                  <a:schemeClr val="bg1"/>
                </a:solidFill>
                <a:effectLst/>
                <a:latin typeface="Times New Roman" panose="02020603050405020304" pitchFamily="18" charset="0"/>
                <a:cs typeface="Times New Roman" panose="02020603050405020304" pitchFamily="18" charset="0"/>
              </a:rPr>
              <a:t>Sometimes when the Moon orbits Earth, the Moon moves between the Sun and Earth. When this happens, the Moon blocks the light of the Sun from reaching Earth. This causes an eclipse of the Sun</a:t>
            </a:r>
            <a:r>
              <a:rPr lang="en-US" b="0" i="1" dirty="0">
                <a:solidFill>
                  <a:schemeClr val="bg1"/>
                </a:solidFill>
                <a:effectLst/>
                <a:latin typeface="Times New Roman" panose="02020603050405020304" pitchFamily="18" charset="0"/>
                <a:cs typeface="Times New Roman" panose="02020603050405020304" pitchFamily="18" charset="0"/>
              </a:rPr>
              <a:t>, </a:t>
            </a:r>
            <a:r>
              <a:rPr lang="en-US" b="0" i="0" dirty="0">
                <a:solidFill>
                  <a:schemeClr val="bg1"/>
                </a:solidFill>
                <a:effectLst/>
                <a:latin typeface="Times New Roman" panose="02020603050405020304" pitchFamily="18" charset="0"/>
                <a:cs typeface="Times New Roman" panose="02020603050405020304" pitchFamily="18" charset="0"/>
              </a:rPr>
              <a:t>or a solar eclipse. During a solar eclipse, the Moon casts a shadow onto Earth.</a:t>
            </a:r>
          </a:p>
          <a:p>
            <a:pPr algn="l"/>
            <a:r>
              <a:rPr lang="en-US" b="0" i="0" dirty="0">
                <a:solidFill>
                  <a:schemeClr val="bg1"/>
                </a:solidFill>
                <a:effectLst/>
                <a:latin typeface="Times New Roman" panose="02020603050405020304" pitchFamily="18" charset="0"/>
                <a:cs typeface="Times New Roman" panose="02020603050405020304" pitchFamily="18" charset="0"/>
              </a:rPr>
              <a:t>There are three main types of solar eclipses:</a:t>
            </a:r>
          </a:p>
          <a:p>
            <a:pPr algn="l"/>
            <a:endParaRPr lang="en-US" b="0" i="0" dirty="0">
              <a:solidFill>
                <a:schemeClr val="bg1"/>
              </a:solidFill>
              <a:effectLst/>
              <a:latin typeface="Times New Roman" panose="02020603050405020304" pitchFamily="18" charset="0"/>
              <a:cs typeface="Times New Roman" panose="02020603050405020304" pitchFamily="18" charset="0"/>
            </a:endParaRPr>
          </a:p>
          <a:p>
            <a:pPr algn="l">
              <a:buFont typeface="+mj-lt"/>
              <a:buAutoNum type="arabicPeriod"/>
            </a:pPr>
            <a:r>
              <a:rPr lang="en-US" b="0" i="0" dirty="0">
                <a:solidFill>
                  <a:schemeClr val="bg1"/>
                </a:solidFill>
                <a:effectLst/>
                <a:latin typeface="Times New Roman" panose="02020603050405020304" pitchFamily="18" charset="0"/>
                <a:cs typeface="Times New Roman" panose="02020603050405020304" pitchFamily="18" charset="0"/>
              </a:rPr>
              <a:t>Total solar eclipse: A total solar eclipse is visible from a small area on Earth. The people who see the total eclipse are in the center of the Moon’s shadow when it hits Earth. The sky becomes very dark, as if it were night. For a total eclipse to occur, the Sun, Moon and Earth must be in a direct line.</a:t>
            </a:r>
          </a:p>
          <a:p>
            <a:pPr algn="l">
              <a:buFont typeface="+mj-lt"/>
              <a:buAutoNum type="arabicPeriod"/>
            </a:pPr>
            <a:endParaRPr lang="en-US" b="0" i="0" dirty="0">
              <a:solidFill>
                <a:schemeClr val="bg1"/>
              </a:solidFill>
              <a:effectLst/>
              <a:latin typeface="Times New Roman" panose="02020603050405020304" pitchFamily="18" charset="0"/>
              <a:cs typeface="Times New Roman" panose="02020603050405020304" pitchFamily="18" charset="0"/>
            </a:endParaRPr>
          </a:p>
          <a:p>
            <a:pPr algn="l">
              <a:buFont typeface="+mj-lt"/>
              <a:buAutoNum type="arabicPeriod"/>
            </a:pPr>
            <a:r>
              <a:rPr lang="en-US" b="0" i="0" dirty="0">
                <a:solidFill>
                  <a:schemeClr val="bg1"/>
                </a:solidFill>
                <a:effectLst/>
                <a:latin typeface="Times New Roman" panose="02020603050405020304" pitchFamily="18" charset="0"/>
                <a:cs typeface="Times New Roman" panose="02020603050405020304" pitchFamily="18" charset="0"/>
              </a:rPr>
              <a:t>Partial solar eclipse: This happens when the Sun, Moon and Earth are not exactly aligned. The Sun appears to have a dark shadow on a small part of its surface.</a:t>
            </a:r>
          </a:p>
          <a:p>
            <a:pPr algn="l">
              <a:buFont typeface="+mj-lt"/>
              <a:buAutoNum type="arabicPeriod"/>
            </a:pPr>
            <a:endParaRPr lang="en-US" b="0" i="0" dirty="0">
              <a:solidFill>
                <a:schemeClr val="bg1"/>
              </a:solidFill>
              <a:effectLst/>
              <a:latin typeface="Times New Roman" panose="02020603050405020304" pitchFamily="18" charset="0"/>
              <a:cs typeface="Times New Roman" panose="02020603050405020304" pitchFamily="18" charset="0"/>
            </a:endParaRPr>
          </a:p>
          <a:p>
            <a:pPr algn="l">
              <a:buFont typeface="+mj-lt"/>
              <a:buAutoNum type="arabicPeriod"/>
            </a:pPr>
            <a:r>
              <a:rPr lang="en-US" b="0" i="0" dirty="0">
                <a:solidFill>
                  <a:schemeClr val="bg1"/>
                </a:solidFill>
                <a:effectLst/>
                <a:latin typeface="Times New Roman" panose="02020603050405020304" pitchFamily="18" charset="0"/>
                <a:cs typeface="Times New Roman" panose="02020603050405020304" pitchFamily="18" charset="0"/>
              </a:rPr>
              <a:t>Annular (an-</a:t>
            </a:r>
            <a:r>
              <a:rPr lang="en-US" b="0" i="0" dirty="0" err="1">
                <a:solidFill>
                  <a:schemeClr val="bg1"/>
                </a:solidFill>
                <a:effectLst/>
                <a:latin typeface="Times New Roman" panose="02020603050405020304" pitchFamily="18" charset="0"/>
                <a:cs typeface="Times New Roman" panose="02020603050405020304" pitchFamily="18" charset="0"/>
              </a:rPr>
              <a:t>yə</a:t>
            </a:r>
            <a:r>
              <a:rPr lang="en-US" b="0" i="0" dirty="0">
                <a:solidFill>
                  <a:schemeClr val="bg1"/>
                </a:solidFill>
                <a:effectLst/>
                <a:latin typeface="Times New Roman" panose="02020603050405020304" pitchFamily="18" charset="0"/>
                <a:cs typeface="Times New Roman" panose="02020603050405020304" pitchFamily="18" charset="0"/>
              </a:rPr>
              <a:t>-</a:t>
            </a:r>
            <a:r>
              <a:rPr lang="en-US" b="0" i="0" dirty="0" err="1">
                <a:solidFill>
                  <a:schemeClr val="bg1"/>
                </a:solidFill>
                <a:effectLst/>
                <a:latin typeface="Times New Roman" panose="02020603050405020304" pitchFamily="18" charset="0"/>
                <a:cs typeface="Times New Roman" panose="02020603050405020304" pitchFamily="18" charset="0"/>
              </a:rPr>
              <a:t>lər</a:t>
            </a:r>
            <a:r>
              <a:rPr lang="en-US" b="0" i="0" dirty="0">
                <a:solidFill>
                  <a:schemeClr val="bg1"/>
                </a:solidFill>
                <a:effectLst/>
                <a:latin typeface="Times New Roman" panose="02020603050405020304" pitchFamily="18" charset="0"/>
                <a:cs typeface="Times New Roman" panose="02020603050405020304" pitchFamily="18" charset="0"/>
              </a:rPr>
              <a:t>) solar eclipse: An annular eclipse happens when the Moon is farthest from Earth. Because the Moon is farther away, it seems smaller. It does not block the entire view of the Sun. The Moon in front of the Sun looks like a dark disk on top of a larger Sun-colored disk. This creates what looks like a ring around the Moon.</a:t>
            </a:r>
          </a:p>
        </p:txBody>
      </p:sp>
    </p:spTree>
    <p:extLst>
      <p:ext uri="{BB962C8B-B14F-4D97-AF65-F5344CB8AC3E}">
        <p14:creationId xmlns:p14="http://schemas.microsoft.com/office/powerpoint/2010/main" val="566116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5AE705F-495E-6B8E-BDBB-57667BBE8A66}"/>
              </a:ext>
            </a:extLst>
          </p:cNvPr>
          <p:cNvPicPr>
            <a:picLocks noChangeAspect="1"/>
          </p:cNvPicPr>
          <p:nvPr/>
        </p:nvPicPr>
        <p:blipFill>
          <a:blip r:embed="rId2"/>
          <a:stretch>
            <a:fill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6C741FE9-05DB-D0BC-E771-6227882AA6A2}"/>
              </a:ext>
            </a:extLst>
          </p:cNvPr>
          <p:cNvSpPr txBox="1"/>
          <p:nvPr/>
        </p:nvSpPr>
        <p:spPr>
          <a:xfrm>
            <a:off x="157316" y="108156"/>
            <a:ext cx="11897032" cy="2769989"/>
          </a:xfrm>
          <a:prstGeom prst="rect">
            <a:avLst/>
          </a:prstGeom>
          <a:noFill/>
        </p:spPr>
        <p:txBody>
          <a:bodyPr wrap="square">
            <a:spAutoFit/>
          </a:bodyPr>
          <a:lstStyle/>
          <a:p>
            <a:pPr algn="l" rtl="0"/>
            <a:r>
              <a:rPr lang="en-US" sz="2400" b="0" i="0" dirty="0">
                <a:solidFill>
                  <a:schemeClr val="bg2"/>
                </a:solidFill>
                <a:effectLst/>
                <a:latin typeface="Times New Roman" panose="02020603050405020304" pitchFamily="18" charset="0"/>
                <a:cs typeface="Times New Roman" panose="02020603050405020304" pitchFamily="18" charset="0"/>
              </a:rPr>
              <a:t>What causes the </a:t>
            </a:r>
            <a:r>
              <a:rPr lang="en-US" sz="2400" b="0" i="0" dirty="0" err="1">
                <a:solidFill>
                  <a:schemeClr val="bg2"/>
                </a:solidFill>
                <a:effectLst/>
                <a:latin typeface="Times New Roman" panose="02020603050405020304" pitchFamily="18" charset="0"/>
                <a:cs typeface="Times New Roman" panose="02020603050405020304" pitchFamily="18" charset="0"/>
              </a:rPr>
              <a:t>Sun,Moon</a:t>
            </a:r>
            <a:r>
              <a:rPr lang="en-US" sz="2400" b="0" i="0" dirty="0">
                <a:solidFill>
                  <a:schemeClr val="bg2"/>
                </a:solidFill>
                <a:effectLst/>
                <a:latin typeface="Times New Roman" panose="02020603050405020304" pitchFamily="18" charset="0"/>
                <a:cs typeface="Times New Roman" panose="02020603050405020304" pitchFamily="18" charset="0"/>
              </a:rPr>
              <a:t> and Earth to align ?</a:t>
            </a:r>
          </a:p>
          <a:p>
            <a:pPr algn="l" rtl="0"/>
            <a:r>
              <a:rPr lang="en-US" b="0" i="0" dirty="0">
                <a:solidFill>
                  <a:schemeClr val="bg2"/>
                </a:solidFill>
                <a:effectLst/>
                <a:latin typeface="Times New Roman" panose="02020603050405020304" pitchFamily="18" charset="0"/>
                <a:cs typeface="Times New Roman" panose="02020603050405020304" pitchFamily="18" charset="0"/>
              </a:rPr>
              <a:t>      When the Earth, Moon, and Sun are aligned, it’s called an eclipse. If the Moon is between the Earth and the Sun, it’s a solar eclipse .</a:t>
            </a:r>
          </a:p>
          <a:p>
            <a:pPr algn="l" rtl="0"/>
            <a:r>
              <a:rPr lang="en-US" b="0" i="0" dirty="0">
                <a:solidFill>
                  <a:schemeClr val="bg2"/>
                </a:solidFill>
                <a:effectLst/>
                <a:latin typeface="Times New Roman" panose="02020603050405020304" pitchFamily="18" charset="0"/>
                <a:cs typeface="Times New Roman" panose="02020603050405020304" pitchFamily="18" charset="0"/>
              </a:rPr>
              <a:t>      If the Moon is behind the Earth, it’s a lunar eclipse. If the Sun is between the Earth and the Moon, we would both then be inside of the Sun, in what is called an “apocalypse”</a:t>
            </a:r>
            <a:endParaRPr lang="en-US" dirty="0">
              <a:solidFill>
                <a:schemeClr val="bg2"/>
              </a:solidFill>
              <a:effectLst/>
              <a:latin typeface="Times New Roman" panose="02020603050405020304" pitchFamily="18" charset="0"/>
              <a:cs typeface="Times New Roman" panose="02020603050405020304" pitchFamily="18" charset="0"/>
            </a:endParaRPr>
          </a:p>
          <a:p>
            <a:r>
              <a:rPr lang="en-US" sz="2400" dirty="0">
                <a:solidFill>
                  <a:schemeClr val="bg2"/>
                </a:solidFill>
                <a:latin typeface="-apple-system"/>
              </a:rPr>
              <a:t>How often do eclipses occur ?</a:t>
            </a:r>
            <a:br>
              <a:rPr lang="en-US" sz="2400" b="0" i="0" dirty="0">
                <a:solidFill>
                  <a:schemeClr val="bg2"/>
                </a:solidFill>
                <a:effectLst/>
                <a:latin typeface="-apple-system"/>
              </a:rPr>
            </a:br>
            <a:r>
              <a:rPr lang="en-US" b="0" i="0" dirty="0">
                <a:solidFill>
                  <a:schemeClr val="bg2"/>
                </a:solidFill>
                <a:effectLst/>
                <a:latin typeface="Times New Roman" panose="02020603050405020304" pitchFamily="18" charset="0"/>
                <a:cs typeface="Times New Roman" panose="02020603050405020304" pitchFamily="18" charset="0"/>
              </a:rPr>
              <a:t> A lunar eclipse and a solar eclipse both occur roughly twice a year, and a solar eclipse is always about two weeks before or two weeks after a lunar eclipse. (4 weeks = 1 month = roughly 1 orbit of the moon around the earth)</a:t>
            </a:r>
            <a:endParaRPr lang="en-US" dirty="0">
              <a:solidFill>
                <a:schemeClr val="bg2"/>
              </a:solidFill>
              <a:effectLst/>
              <a:latin typeface="Times New Roman" panose="02020603050405020304" pitchFamily="18" charset="0"/>
              <a:cs typeface="Times New Roman" panose="02020603050405020304" pitchFamily="18" charset="0"/>
            </a:endParaRPr>
          </a:p>
          <a:p>
            <a:endParaRPr lang="en-IN" dirty="0">
              <a:solidFill>
                <a:schemeClr val="bg2"/>
              </a:solidFill>
            </a:endParaRPr>
          </a:p>
        </p:txBody>
      </p:sp>
      <p:sp>
        <p:nvSpPr>
          <p:cNvPr id="6" name="TextBox 5">
            <a:extLst>
              <a:ext uri="{FF2B5EF4-FFF2-40B4-BE49-F238E27FC236}">
                <a16:creationId xmlns:a16="http://schemas.microsoft.com/office/drawing/2014/main" id="{ABD3BE5B-A0FC-E2A0-F623-88F226A47F96}"/>
              </a:ext>
            </a:extLst>
          </p:cNvPr>
          <p:cNvSpPr txBox="1"/>
          <p:nvPr/>
        </p:nvSpPr>
        <p:spPr>
          <a:xfrm>
            <a:off x="9832" y="2598005"/>
            <a:ext cx="12034683" cy="646331"/>
          </a:xfrm>
          <a:prstGeom prst="rect">
            <a:avLst/>
          </a:prstGeom>
          <a:noFill/>
        </p:spPr>
        <p:txBody>
          <a:bodyPr wrap="square">
            <a:spAutoFit/>
          </a:bodyPr>
          <a:lstStyle/>
          <a:p>
            <a:r>
              <a:rPr lang="en-US" b="0" i="0" dirty="0">
                <a:solidFill>
                  <a:srgbClr val="E2EEFF"/>
                </a:solidFill>
                <a:effectLst/>
                <a:latin typeface="Times New Roman" panose="02020603050405020304" pitchFamily="18" charset="0"/>
                <a:cs typeface="Times New Roman" panose="02020603050405020304" pitchFamily="18" charset="0"/>
              </a:rPr>
              <a:t>     In most calendar years there are two lunar eclipses; in some years one or three or none occur.</a:t>
            </a:r>
            <a:r>
              <a:rPr lang="en-US" b="0" i="0" dirty="0">
                <a:solidFill>
                  <a:srgbClr val="E8EAED"/>
                </a:solidFill>
                <a:effectLst/>
                <a:latin typeface="Times New Roman" panose="02020603050405020304" pitchFamily="18" charset="0"/>
                <a:cs typeface="Times New Roman" panose="02020603050405020304" pitchFamily="18" charset="0"/>
              </a:rPr>
              <a:t> </a:t>
            </a:r>
            <a:r>
              <a:rPr lang="en-US" b="0" i="0" dirty="0">
                <a:solidFill>
                  <a:srgbClr val="E2EEFF"/>
                </a:solidFill>
                <a:effectLst/>
                <a:latin typeface="Times New Roman" panose="02020603050405020304" pitchFamily="18" charset="0"/>
                <a:cs typeface="Times New Roman" panose="02020603050405020304" pitchFamily="18" charset="0"/>
              </a:rPr>
              <a:t>Solar eclipses occur two to five times a year</a:t>
            </a:r>
            <a:r>
              <a:rPr lang="en-US" b="0" i="0" dirty="0">
                <a:solidFill>
                  <a:srgbClr val="E8EAED"/>
                </a:solidFill>
                <a:effectLst/>
                <a:latin typeface="Times New Roman" panose="02020603050405020304" pitchFamily="18" charset="0"/>
                <a:cs typeface="Times New Roman" panose="02020603050405020304" pitchFamily="18" charset="0"/>
              </a:rPr>
              <a:t>, five being exceptional; there last were five in 1935, and there will not be five again until 2206.</a:t>
            </a:r>
            <a:endParaRPr lang="en-IN"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2A859CB0-5EDE-8061-4BB0-0D24568ADC9C}"/>
              </a:ext>
            </a:extLst>
          </p:cNvPr>
          <p:cNvSpPr txBox="1"/>
          <p:nvPr/>
        </p:nvSpPr>
        <p:spPr>
          <a:xfrm>
            <a:off x="157316" y="3244337"/>
            <a:ext cx="11808542" cy="830997"/>
          </a:xfrm>
          <a:prstGeom prst="rect">
            <a:avLst/>
          </a:prstGeom>
          <a:noFill/>
        </p:spPr>
        <p:txBody>
          <a:bodyPr wrap="square">
            <a:spAutoFit/>
          </a:bodyPr>
          <a:lstStyle/>
          <a:p>
            <a:r>
              <a:rPr lang="en-US" sz="2400" b="0" i="0" dirty="0">
                <a:solidFill>
                  <a:srgbClr val="BDC1C6"/>
                </a:solidFill>
                <a:effectLst/>
                <a:latin typeface="Times New Roman" panose="02020603050405020304" pitchFamily="18" charset="0"/>
                <a:cs typeface="Times New Roman" panose="02020603050405020304" pitchFamily="18" charset="0"/>
              </a:rPr>
              <a:t>How do scientists know when and where eclipses will occur ?</a:t>
            </a:r>
            <a:br>
              <a:rPr lang="en-US" sz="2400" b="0" i="0" dirty="0">
                <a:solidFill>
                  <a:srgbClr val="BDC1C6"/>
                </a:solidFill>
                <a:effectLst/>
                <a:latin typeface="Times New Roman" panose="02020603050405020304" pitchFamily="18" charset="0"/>
                <a:cs typeface="Times New Roman" panose="02020603050405020304" pitchFamily="18" charset="0"/>
              </a:rPr>
            </a:br>
            <a:endParaRPr lang="en-IN" sz="2400" dirty="0">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9F4C970D-20E0-FF3A-BD50-E6DE56021A24}"/>
              </a:ext>
            </a:extLst>
          </p:cNvPr>
          <p:cNvSpPr txBox="1"/>
          <p:nvPr/>
        </p:nvSpPr>
        <p:spPr>
          <a:xfrm>
            <a:off x="78658" y="3687098"/>
            <a:ext cx="11808542" cy="4339650"/>
          </a:xfrm>
          <a:prstGeom prst="rect">
            <a:avLst/>
          </a:prstGeom>
          <a:noFill/>
        </p:spPr>
        <p:txBody>
          <a:bodyPr wrap="square">
            <a:spAutoFit/>
          </a:bodyPr>
          <a:lstStyle/>
          <a:p>
            <a:pPr algn="l"/>
            <a:r>
              <a:rPr lang="en-US" dirty="0">
                <a:solidFill>
                  <a:srgbClr val="BDC1C6"/>
                </a:solidFill>
                <a:latin typeface="Times New Roman" panose="02020603050405020304" pitchFamily="18" charset="0"/>
                <a:cs typeface="Times New Roman" panose="02020603050405020304" pitchFamily="18" charset="0"/>
              </a:rPr>
              <a:t> </a:t>
            </a:r>
            <a:r>
              <a:rPr lang="en-US" b="0" i="0" dirty="0">
                <a:solidFill>
                  <a:srgbClr val="BDC1C6"/>
                </a:solidFill>
                <a:effectLst/>
                <a:latin typeface="Times New Roman" panose="02020603050405020304" pitchFamily="18" charset="0"/>
                <a:cs typeface="Times New Roman" panose="02020603050405020304" pitchFamily="18" charset="0"/>
              </a:rPr>
              <a:t>          Eclipses occur in patterns. The Saros Series is a period of 223 lunar months that has been used to predict eclipses for thousands of years. </a:t>
            </a:r>
            <a:r>
              <a:rPr lang="en-US" b="0" i="0" dirty="0">
                <a:solidFill>
                  <a:srgbClr val="E2EEFF"/>
                </a:solidFill>
                <a:effectLst/>
                <a:latin typeface="Times New Roman" panose="02020603050405020304" pitchFamily="18" charset="0"/>
                <a:cs typeface="Times New Roman" panose="02020603050405020304" pitchFamily="18" charset="0"/>
              </a:rPr>
              <a:t>In a Saros Series, exactly 9 years, 5.5 days after any lunar eclipse, a solar eclipse will occur, and vice versa.</a:t>
            </a:r>
            <a:endParaRPr lang="en-US" b="0" i="0" dirty="0">
              <a:solidFill>
                <a:srgbClr val="BDC1C6"/>
              </a:solidFill>
              <a:effectLst/>
              <a:latin typeface="Times New Roman" panose="02020603050405020304" pitchFamily="18" charset="0"/>
              <a:cs typeface="Times New Roman" panose="02020603050405020304" pitchFamily="18" charset="0"/>
            </a:endParaRPr>
          </a:p>
          <a:p>
            <a:pPr algn="l"/>
            <a:r>
              <a:rPr lang="en-US" sz="2400" b="0" i="0" dirty="0">
                <a:solidFill>
                  <a:schemeClr val="bg2"/>
                </a:solidFill>
                <a:effectLst/>
                <a:latin typeface="Times New Roman" panose="02020603050405020304" pitchFamily="18" charset="0"/>
                <a:cs typeface="Times New Roman" panose="02020603050405020304" pitchFamily="18" charset="0"/>
              </a:rPr>
              <a:t>What is the difference between a lunar and solar eclipse ?</a:t>
            </a:r>
          </a:p>
          <a:p>
            <a:pPr algn="l"/>
            <a:r>
              <a:rPr lang="en-US" dirty="0">
                <a:solidFill>
                  <a:schemeClr val="bg2"/>
                </a:solidFill>
                <a:latin typeface="Times New Roman" panose="02020603050405020304" pitchFamily="18" charset="0"/>
                <a:cs typeface="Times New Roman" panose="02020603050405020304" pitchFamily="18" charset="0"/>
              </a:rPr>
              <a:t>      </a:t>
            </a:r>
            <a:r>
              <a:rPr lang="en-US" b="0" i="0" dirty="0">
                <a:solidFill>
                  <a:schemeClr val="bg2"/>
                </a:solidFill>
                <a:effectLst/>
                <a:latin typeface="Times New Roman" panose="02020603050405020304" pitchFamily="18" charset="0"/>
                <a:cs typeface="Times New Roman" panose="02020603050405020304" pitchFamily="18" charset="0"/>
              </a:rPr>
              <a:t>Solar eclipses occur when the </a:t>
            </a:r>
            <a:r>
              <a:rPr lang="en-US" b="0" i="0" u="sng" dirty="0">
                <a:solidFill>
                  <a:schemeClr val="bg2"/>
                </a:solidFill>
                <a:effectLst/>
                <a:latin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Moon</a:t>
            </a:r>
            <a:r>
              <a:rPr lang="en-US" b="0" i="0" dirty="0">
                <a:solidFill>
                  <a:schemeClr val="bg2"/>
                </a:solidFill>
                <a:effectLst/>
                <a:latin typeface="Times New Roman" panose="02020603050405020304" pitchFamily="18" charset="0"/>
                <a:cs typeface="Times New Roman" panose="02020603050405020304" pitchFamily="18" charset="0"/>
              </a:rPr>
              <a:t> passes between </a:t>
            </a:r>
            <a:r>
              <a:rPr lang="en-US" b="0" i="0" u="sng" dirty="0">
                <a:solidFill>
                  <a:schemeClr val="bg2"/>
                </a:solidFill>
                <a:effectLst/>
                <a:latin typeface="Times New Roman" panose="02020603050405020304" pitchFamily="18" charset="0"/>
                <a:cs typeface="Times New Roman" panose="02020603050405020304" pitchFamily="18" charset="0"/>
                <a:hlinkClick r:id="rId4">
                  <a:extLst>
                    <a:ext uri="{A12FA001-AC4F-418D-AE19-62706E023703}">
                      <ahyp:hlinkClr xmlns:ahyp="http://schemas.microsoft.com/office/drawing/2018/hyperlinkcolor" val="tx"/>
                    </a:ext>
                  </a:extLst>
                </a:hlinkClick>
              </a:rPr>
              <a:t>Earth</a:t>
            </a:r>
            <a:r>
              <a:rPr lang="en-US" b="0" i="0" dirty="0">
                <a:solidFill>
                  <a:schemeClr val="bg2"/>
                </a:solidFill>
                <a:effectLst/>
                <a:latin typeface="Times New Roman" panose="02020603050405020304" pitchFamily="18" charset="0"/>
                <a:cs typeface="Times New Roman" panose="02020603050405020304" pitchFamily="18" charset="0"/>
              </a:rPr>
              <a:t> and the </a:t>
            </a:r>
            <a:r>
              <a:rPr lang="en-US" b="0" i="0" u="sng" dirty="0">
                <a:solidFill>
                  <a:schemeClr val="bg2"/>
                </a:solidFill>
                <a:effectLst/>
                <a:latin typeface="Times New Roman" panose="02020603050405020304" pitchFamily="18" charset="0"/>
                <a:cs typeface="Times New Roman" panose="02020603050405020304" pitchFamily="18" charset="0"/>
                <a:hlinkClick r:id="rId5">
                  <a:extLst>
                    <a:ext uri="{A12FA001-AC4F-418D-AE19-62706E023703}">
                      <ahyp:hlinkClr xmlns:ahyp="http://schemas.microsoft.com/office/drawing/2018/hyperlinkcolor" val="tx"/>
                    </a:ext>
                  </a:extLst>
                </a:hlinkClick>
              </a:rPr>
              <a:t>Sun</a:t>
            </a:r>
            <a:r>
              <a:rPr lang="en-US" b="0" i="0" dirty="0">
                <a:solidFill>
                  <a:schemeClr val="bg2"/>
                </a:solidFill>
                <a:effectLst/>
                <a:latin typeface="Times New Roman" panose="02020603050405020304" pitchFamily="18" charset="0"/>
                <a:cs typeface="Times New Roman" panose="02020603050405020304" pitchFamily="18" charset="0"/>
              </a:rPr>
              <a:t>, leaving a moving region of shadow on </a:t>
            </a:r>
            <a:r>
              <a:rPr lang="en-US" b="0" i="0" dirty="0" err="1">
                <a:solidFill>
                  <a:schemeClr val="bg2"/>
                </a:solidFill>
                <a:effectLst/>
                <a:latin typeface="Times New Roman" panose="02020603050405020304" pitchFamily="18" charset="0"/>
                <a:cs typeface="Times New Roman" panose="02020603050405020304" pitchFamily="18" charset="0"/>
              </a:rPr>
              <a:t>Earth’ssurface</a:t>
            </a:r>
            <a:r>
              <a:rPr lang="en-US" b="0" i="0" dirty="0">
                <a:solidFill>
                  <a:schemeClr val="bg2"/>
                </a:solidFill>
                <a:effectLst/>
                <a:latin typeface="Times New Roman" panose="02020603050405020304" pitchFamily="18" charset="0"/>
                <a:cs typeface="Times New Roman" panose="02020603050405020304" pitchFamily="18" charset="0"/>
              </a:rPr>
              <a:t>.  Lunar eclipses occur when Earth passes between the Sun and the Moon, casting a shadow on the Moon. </a:t>
            </a:r>
            <a:r>
              <a:rPr lang="en-IN" dirty="0">
                <a:solidFill>
                  <a:schemeClr val="bg2"/>
                </a:solidFill>
                <a:latin typeface="Times New Roman" panose="02020603050405020304" pitchFamily="18" charset="0"/>
                <a:cs typeface="Times New Roman" panose="02020603050405020304" pitchFamily="18" charset="0"/>
              </a:rPr>
              <a:t>What is an eclipse season and why do they occur approximately every six month (or twice a year) ?</a:t>
            </a:r>
          </a:p>
          <a:p>
            <a:r>
              <a:rPr lang="en-US" b="0" i="0" dirty="0">
                <a:solidFill>
                  <a:srgbClr val="E8EAED"/>
                </a:solidFill>
                <a:effectLst/>
                <a:latin typeface="Times New Roman" panose="02020603050405020304" pitchFamily="18" charset="0"/>
                <a:cs typeface="Times New Roman" panose="02020603050405020304" pitchFamily="18" charset="0"/>
              </a:rPr>
              <a:t>An eclipse season is </a:t>
            </a:r>
            <a:r>
              <a:rPr lang="en-US" b="0" i="0" dirty="0">
                <a:solidFill>
                  <a:srgbClr val="E2EEFF"/>
                </a:solidFill>
                <a:effectLst/>
                <a:latin typeface="Times New Roman" panose="02020603050405020304" pitchFamily="18" charset="0"/>
                <a:cs typeface="Times New Roman" panose="02020603050405020304" pitchFamily="18" charset="0"/>
              </a:rPr>
              <a:t>one of only two periods during each year when the Sun, Moon, and Earth are aligned, allowing eclipses to occur</a:t>
            </a:r>
            <a:r>
              <a:rPr lang="en-US" b="0" i="0" dirty="0">
                <a:solidFill>
                  <a:srgbClr val="E8EAED"/>
                </a:solidFill>
                <a:effectLst/>
                <a:latin typeface="Times New Roman" panose="02020603050405020304" pitchFamily="18" charset="0"/>
                <a:cs typeface="Times New Roman" panose="02020603050405020304" pitchFamily="18" charset="0"/>
              </a:rPr>
              <a:t>. Each season lasts about 35 days and repeats just short of every six months. In addition to inspiring artists and musicians, eclipses have driven numerous scientific discoveries.</a:t>
            </a:r>
            <a:endParaRPr lang="en-US" b="0" i="0" dirty="0">
              <a:solidFill>
                <a:schemeClr val="bg2"/>
              </a:solidFill>
              <a:effectLst/>
              <a:latin typeface="Times New Roman" panose="02020603050405020304" pitchFamily="18" charset="0"/>
              <a:cs typeface="Times New Roman" panose="02020603050405020304" pitchFamily="18" charset="0"/>
            </a:endParaRPr>
          </a:p>
          <a:p>
            <a:endParaRPr lang="en-IN" sz="1800" dirty="0">
              <a:solidFill>
                <a:schemeClr val="bg2"/>
              </a:solidFill>
              <a:latin typeface="Times New Roman" panose="02020603050405020304" pitchFamily="18" charset="0"/>
              <a:cs typeface="Times New Roman" panose="02020603050405020304" pitchFamily="18" charset="0"/>
            </a:endParaRPr>
          </a:p>
          <a:p>
            <a:pPr algn="l"/>
            <a:endParaRPr lang="en-US" sz="1800" b="0" i="0" dirty="0">
              <a:solidFill>
                <a:schemeClr val="bg2"/>
              </a:solidFill>
              <a:effectLst/>
              <a:latin typeface="Times New Roman" panose="02020603050405020304" pitchFamily="18" charset="0"/>
              <a:cs typeface="Times New Roman" panose="02020603050405020304" pitchFamily="18" charset="0"/>
            </a:endParaRPr>
          </a:p>
          <a:p>
            <a:pPr algn="l"/>
            <a:endParaRPr lang="en-US" dirty="0">
              <a:solidFill>
                <a:schemeClr val="bg2"/>
              </a:solidFill>
              <a:latin typeface="Times New Roman" panose="02020603050405020304" pitchFamily="18" charset="0"/>
              <a:cs typeface="Times New Roman" panose="02020603050405020304" pitchFamily="18" charset="0"/>
            </a:endParaRPr>
          </a:p>
          <a:p>
            <a:br>
              <a:rPr lang="en-US" b="0" i="0" dirty="0">
                <a:solidFill>
                  <a:srgbClr val="BDC1C6"/>
                </a:solidFill>
                <a:effectLst/>
                <a:latin typeface="Times New Roman" panose="02020603050405020304" pitchFamily="18" charset="0"/>
                <a:cs typeface="Times New Roman" panose="02020603050405020304" pitchFamily="18" charset="0"/>
              </a:rPr>
            </a:b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574207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36273AE-EAE2-E65F-AE60-BA9B89E190AF}"/>
              </a:ext>
            </a:extLst>
          </p:cNvPr>
          <p:cNvSpPr/>
          <p:nvPr/>
        </p:nvSpPr>
        <p:spPr>
          <a:xfrm>
            <a:off x="0" y="0"/>
            <a:ext cx="12979399" cy="776224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dirty="0"/>
          </a:p>
        </p:txBody>
      </p:sp>
      <p:sp>
        <p:nvSpPr>
          <p:cNvPr id="5" name="TextBox 4">
            <a:extLst>
              <a:ext uri="{FF2B5EF4-FFF2-40B4-BE49-F238E27FC236}">
                <a16:creationId xmlns:a16="http://schemas.microsoft.com/office/drawing/2014/main" id="{61B20C1D-FDAE-3FB2-3DC5-26A388B05DA2}"/>
              </a:ext>
            </a:extLst>
          </p:cNvPr>
          <p:cNvSpPr txBox="1"/>
          <p:nvPr/>
        </p:nvSpPr>
        <p:spPr>
          <a:xfrm>
            <a:off x="558800" y="274320"/>
            <a:ext cx="12141200" cy="461665"/>
          </a:xfrm>
          <a:prstGeom prst="rect">
            <a:avLst/>
          </a:prstGeom>
          <a:noFill/>
        </p:spPr>
        <p:txBody>
          <a:bodyPr wrap="square" rtlCol="0">
            <a:spAutoFit/>
          </a:bodyPr>
          <a:lstStyle/>
          <a:p>
            <a:r>
              <a:rPr lang="en-IN" sz="2400" dirty="0">
                <a:solidFill>
                  <a:schemeClr val="bg1"/>
                </a:solidFill>
                <a:latin typeface="Times New Roman" panose="02020603050405020304" pitchFamily="18" charset="0"/>
                <a:cs typeface="Times New Roman" panose="02020603050405020304" pitchFamily="18" charset="0"/>
              </a:rPr>
              <a:t>Our Work Space :</a:t>
            </a:r>
          </a:p>
        </p:txBody>
      </p:sp>
      <p:pic>
        <p:nvPicPr>
          <p:cNvPr id="6" name="nasa 1">
            <a:hlinkClick r:id="" action="ppaction://media"/>
            <a:extLst>
              <a:ext uri="{FF2B5EF4-FFF2-40B4-BE49-F238E27FC236}">
                <a16:creationId xmlns:a16="http://schemas.microsoft.com/office/drawing/2014/main" id="{50628258-8E44-2B7C-BCDF-E449A5FF716B}"/>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711200" y="1554480"/>
            <a:ext cx="3657600" cy="5303520"/>
          </a:xfrm>
          <a:prstGeom prst="rect">
            <a:avLst/>
          </a:prstGeom>
        </p:spPr>
      </p:pic>
      <p:pic>
        <p:nvPicPr>
          <p:cNvPr id="7" name="WhatsApp Video 2023-10-08 at 15.22.03">
            <a:hlinkClick r:id="" action="ppaction://media"/>
            <a:extLst>
              <a:ext uri="{FF2B5EF4-FFF2-40B4-BE49-F238E27FC236}">
                <a16:creationId xmlns:a16="http://schemas.microsoft.com/office/drawing/2014/main" id="{81DCF44F-1E68-9E92-1697-BBE24F554212}"/>
              </a:ext>
            </a:extLst>
          </p:cNvPr>
          <p:cNvPicPr>
            <a:picLocks noChangeAspect="1"/>
          </p:cNvPicPr>
          <p:nvPr>
            <a:videoFile r:link="rId4"/>
            <p:extLst>
              <p:ext uri="{DAA4B4D4-6D71-4841-9C94-3DE7FCFB9230}">
                <p14:media xmlns:p14="http://schemas.microsoft.com/office/powerpoint/2010/main" r:embed="rId3"/>
              </p:ext>
            </p:extLst>
          </p:nvPr>
        </p:nvPicPr>
        <p:blipFill>
          <a:blip r:embed="rId7"/>
          <a:stretch>
            <a:fillRect/>
          </a:stretch>
        </p:blipFill>
        <p:spPr>
          <a:xfrm>
            <a:off x="6238875" y="2321560"/>
            <a:ext cx="6461125" cy="3657600"/>
          </a:xfrm>
          <a:prstGeom prst="rect">
            <a:avLst/>
          </a:prstGeom>
        </p:spPr>
      </p:pic>
      <p:sp>
        <p:nvSpPr>
          <p:cNvPr id="8" name="TextBox 7">
            <a:extLst>
              <a:ext uri="{FF2B5EF4-FFF2-40B4-BE49-F238E27FC236}">
                <a16:creationId xmlns:a16="http://schemas.microsoft.com/office/drawing/2014/main" id="{3871DCE0-8A6F-F7CC-1CD2-B9362B2B1CB9}"/>
              </a:ext>
            </a:extLst>
          </p:cNvPr>
          <p:cNvSpPr txBox="1"/>
          <p:nvPr/>
        </p:nvSpPr>
        <p:spPr>
          <a:xfrm>
            <a:off x="558800" y="933827"/>
            <a:ext cx="5080000" cy="369332"/>
          </a:xfrm>
          <a:prstGeom prst="rect">
            <a:avLst/>
          </a:prstGeom>
          <a:noFill/>
        </p:spPr>
        <p:txBody>
          <a:bodyPr wrap="square" rtlCol="0">
            <a:spAutoFit/>
          </a:bodyPr>
          <a:lstStyle/>
          <a:p>
            <a:r>
              <a:rPr lang="en-IN" dirty="0">
                <a:solidFill>
                  <a:schemeClr val="bg1"/>
                </a:solidFill>
              </a:rPr>
              <a:t>Working Model :</a:t>
            </a:r>
          </a:p>
        </p:txBody>
      </p:sp>
      <p:sp>
        <p:nvSpPr>
          <p:cNvPr id="9" name="TextBox 8">
            <a:extLst>
              <a:ext uri="{FF2B5EF4-FFF2-40B4-BE49-F238E27FC236}">
                <a16:creationId xmlns:a16="http://schemas.microsoft.com/office/drawing/2014/main" id="{E9759F26-C475-3A81-1826-1CD1DB8812C2}"/>
              </a:ext>
            </a:extLst>
          </p:cNvPr>
          <p:cNvSpPr txBox="1"/>
          <p:nvPr/>
        </p:nvSpPr>
        <p:spPr>
          <a:xfrm>
            <a:off x="6746240" y="995094"/>
            <a:ext cx="4673600" cy="369332"/>
          </a:xfrm>
          <a:prstGeom prst="rect">
            <a:avLst/>
          </a:prstGeom>
          <a:noFill/>
        </p:spPr>
        <p:txBody>
          <a:bodyPr wrap="square" rtlCol="0">
            <a:spAutoFit/>
          </a:bodyPr>
          <a:lstStyle/>
          <a:p>
            <a:r>
              <a:rPr lang="en-IN" dirty="0">
                <a:solidFill>
                  <a:schemeClr val="bg1">
                    <a:lumMod val="95000"/>
                  </a:schemeClr>
                </a:solidFill>
              </a:rPr>
              <a:t>Code :</a:t>
            </a:r>
          </a:p>
        </p:txBody>
      </p:sp>
    </p:spTree>
    <p:extLst>
      <p:ext uri="{BB962C8B-B14F-4D97-AF65-F5344CB8AC3E}">
        <p14:creationId xmlns:p14="http://schemas.microsoft.com/office/powerpoint/2010/main" val="2121331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8041" fill="hold"/>
                                        <p:tgtEl>
                                          <p:spTgt spid="7"/>
                                        </p:tgtEl>
                                      </p:cBhvr>
                                    </p:cmd>
                                  </p:childTnLst>
                                </p:cTn>
                              </p:par>
                            </p:childTnLst>
                          </p:cTn>
                        </p:par>
                        <p:par>
                          <p:cTn id="7" fill="hold">
                            <p:stCondLst>
                              <p:cond delay="18041"/>
                            </p:stCondLst>
                            <p:childTnLst>
                              <p:par>
                                <p:cTn id="8" presetID="1" presetClass="mediacall" presetSubtype="0" fill="hold" nodeType="afterEffect">
                                  <p:stCondLst>
                                    <p:cond delay="0"/>
                                  </p:stCondLst>
                                  <p:childTnLst>
                                    <p:cmd type="call" cmd="playFrom(0.0)">
                                      <p:cBhvr>
                                        <p:cTn id="9" dur="24387"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10" repeatCount="indefinite" fill="remove" display="0">
                  <p:stCondLst>
                    <p:cond delay="indefinite"/>
                  </p:stCondLst>
                </p:cTn>
                <p:tgtEl>
                  <p:spTgt spid="7"/>
                </p:tgtEl>
              </p:cMediaNode>
            </p:video>
            <p:seq concurrent="1" nextAc="seek">
              <p:cTn id="11" restart="whenNotActive" fill="hold" evtFilter="cancelBubble" nodeType="interactiveSeq">
                <p:stCondLst>
                  <p:cond evt="onClick" delay="0">
                    <p:tgtEl>
                      <p:spTgt spid="7"/>
                    </p:tgtEl>
                  </p:cond>
                </p:stCondLst>
                <p:endSync evt="end" delay="0">
                  <p:rtn val="all"/>
                </p:endSync>
                <p:childTnLst>
                  <p:par>
                    <p:cTn id="12" fill="hold">
                      <p:stCondLst>
                        <p:cond delay="0"/>
                      </p:stCondLst>
                      <p:childTnLst>
                        <p:par>
                          <p:cTn id="13" fill="hold">
                            <p:stCondLst>
                              <p:cond delay="0"/>
                            </p:stCondLst>
                            <p:childTnLst>
                              <p:par>
                                <p:cTn id="14" presetID="2" presetClass="mediacall" presetSubtype="0" fill="hold" nodeType="clickEffect">
                                  <p:stCondLst>
                                    <p:cond delay="0"/>
                                  </p:stCondLst>
                                  <p:childTnLst>
                                    <p:cmd type="call" cmd="togglePause">
                                      <p:cBhvr>
                                        <p:cTn id="15" dur="1" fill="hold"/>
                                        <p:tgtEl>
                                          <p:spTgt spid="7"/>
                                        </p:tgtEl>
                                      </p:cBhvr>
                                    </p:cmd>
                                  </p:childTnLst>
                                </p:cTn>
                              </p:par>
                            </p:childTnLst>
                          </p:cTn>
                        </p:par>
                      </p:childTnLst>
                    </p:cTn>
                  </p:par>
                </p:childTnLst>
              </p:cTn>
              <p:nextCondLst>
                <p:cond evt="onClick" delay="0">
                  <p:tgtEl>
                    <p:spTgt spid="7"/>
                  </p:tgtEl>
                </p:cond>
              </p:nextCondLst>
            </p:seq>
            <p:video>
              <p:cMediaNode vol="80000" mute="1">
                <p:cTn id="16" repeatCount="indefinite" fill="remove" display="0">
                  <p:stCondLst>
                    <p:cond delay="indefinite"/>
                  </p:stCondLst>
                </p:cTn>
                <p:tgtEl>
                  <p:spTgt spid="6"/>
                </p:tgtEl>
              </p:cMediaNode>
            </p:video>
            <p:seq concurrent="1" nextAc="seek">
              <p:cTn id="17" restart="whenNotActive" fill="hold" evtFilter="cancelBubble" nodeType="interactiveSeq">
                <p:stCondLst>
                  <p:cond evt="onClick" delay="0">
                    <p:tgtEl>
                      <p:spTgt spid="6"/>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clickEffect">
                                  <p:stCondLst>
                                    <p:cond delay="0"/>
                                  </p:stCondLst>
                                  <p:childTnLst>
                                    <p:cmd type="call" cmd="togglePause">
                                      <p:cBhvr>
                                        <p:cTn id="21"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596</TotalTime>
  <Words>1270</Words>
  <Application>Microsoft Office PowerPoint</Application>
  <PresentationFormat>Widescreen</PresentationFormat>
  <Paragraphs>64</Paragraphs>
  <Slides>7</Slides>
  <Notes>0</Notes>
  <HiddenSlides>0</HiddenSlides>
  <MMClips>2</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7</vt:i4>
      </vt:variant>
    </vt:vector>
  </HeadingPairs>
  <TitlesOfParts>
    <vt:vector size="16" baseType="lpstr">
      <vt:lpstr>-apple-system</vt:lpstr>
      <vt:lpstr>Arial</vt:lpstr>
      <vt:lpstr>Calibri</vt:lpstr>
      <vt:lpstr>Calibri Light</vt:lpstr>
      <vt:lpstr>Google Sans</vt:lpstr>
      <vt:lpstr>inter</vt:lpstr>
      <vt:lpstr>Public Sans Web</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priyadharshini.r.r@outlook.com</dc:creator>
  <cp:lastModifiedBy>vishwa priya</cp:lastModifiedBy>
  <cp:revision>5</cp:revision>
  <dcterms:created xsi:type="dcterms:W3CDTF">2023-10-07T07:41:38Z</dcterms:created>
  <dcterms:modified xsi:type="dcterms:W3CDTF">2023-10-08T10:29:00Z</dcterms:modified>
</cp:coreProperties>
</file>